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image" Target="../media/image-1-15.png"/><Relationship Id="rId16" Type="http://schemas.openxmlformats.org/officeDocument/2006/relationships/image" Target="../media/image-1-16.png"/><Relationship Id="rId17" Type="http://schemas.openxmlformats.org/officeDocument/2006/relationships/image" Target="../media/image-1-17.png"/><Relationship Id="rId18" Type="http://schemas.openxmlformats.org/officeDocument/2006/relationships/image" Target="../media/image-1-18.png"/><Relationship Id="rId19" Type="http://schemas.openxmlformats.org/officeDocument/2006/relationships/image" Target="../media/image-1-19.png"/><Relationship Id="rId20" Type="http://schemas.openxmlformats.org/officeDocument/2006/relationships/image" Target="../media/image-1-20.png"/><Relationship Id="rId21" Type="http://schemas.openxmlformats.org/officeDocument/2006/relationships/slideLayout" Target="../slideLayouts/slideLayout1.xml"/><Relationship Id="rId2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1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28016"/>
          </a:xfrm>
          <a:prstGeom prst="rect">
            <a:avLst/>
          </a:prstGeom>
          <a:solidFill>
            <a:srgbClr val="2E6BE6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84048"/>
            <a:ext cx="105156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pic>
        <p:nvPicPr>
          <p:cNvPr id="4" name="Image 0" descr="/home/claude/dev/PKHWebsite/public/logo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30352" y="457200"/>
            <a:ext cx="905256" cy="67665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27632" y="420624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PKH TECH</a:t>
            </a:r>
            <a:endParaRPr lang="en-US" sz="2700" dirty="0"/>
          </a:p>
        </p:txBody>
      </p:sp>
      <p:sp>
        <p:nvSpPr>
          <p:cNvPr id="6" name="Text 3"/>
          <p:cNvSpPr/>
          <p:nvPr/>
        </p:nvSpPr>
        <p:spPr>
          <a:xfrm>
            <a:off x="1645920" y="877824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Technology, Beyond Tomorrow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8805672" y="548640"/>
            <a:ext cx="2926080" cy="512064"/>
          </a:xfrm>
          <a:prstGeom prst="roundRect">
            <a:avLst>
              <a:gd name="adj" fmla="val 50000"/>
            </a:avLst>
          </a:prstGeom>
          <a:solidFill>
            <a:srgbClr val="1B315C"/>
          </a:solidFill>
          <a:ln w="12700">
            <a:solidFill>
              <a:srgbClr val="2E6BE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805672" y="548640"/>
            <a:ext cx="29260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E6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HỒ SƠ DỊCH VỤ · SERVICES OFFERING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1316736"/>
            <a:ext cx="11247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Chuyển đổi số ứng dụng </a:t>
            </a:r>
            <a:pPr indent="0" marL="0">
              <a:buNone/>
            </a:pPr>
            <a:r>
              <a:rPr lang="en-US" sz="2600" b="1" dirty="0">
                <a:solidFill>
                  <a:srgbClr val="5AA0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</a:t>
            </a:r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cho Doanh nghiệp &amp; Chính phủ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457200" y="1883664"/>
            <a:ext cx="11247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Từ tư vấn chiến lược, triển khai hệ thống, dữ liệu đến tác tử AI tự động: đồng hành trọn vòng đời chuyển đổi số của tổ chức.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457200" y="2395728"/>
            <a:ext cx="2640330" cy="1783080"/>
          </a:xfrm>
          <a:prstGeom prst="roundRect">
            <a:avLst>
              <a:gd name="adj" fmla="val 4615"/>
            </a:avLst>
          </a:prstGeom>
          <a:solidFill>
            <a:srgbClr val="16274A"/>
          </a:solidFill>
          <a:ln w="12700">
            <a:solidFill>
              <a:srgbClr val="2A3F68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76656" y="2615184"/>
            <a:ext cx="585216" cy="585216"/>
          </a:xfrm>
          <a:prstGeom prst="ellipse">
            <a:avLst/>
          </a:prstGeom>
          <a:solidFill>
            <a:srgbClr val="2E6BE6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104" y="2770632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228850" y="2596896"/>
            <a:ext cx="658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A3F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676656" y="3328416"/>
            <a:ext cx="22014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Tư vấn chiến lược số</a:t>
            </a:r>
            <a:endParaRPr lang="en-US" sz="1450" dirty="0"/>
          </a:p>
        </p:txBody>
      </p:sp>
      <p:sp>
        <p:nvSpPr>
          <p:cNvPr id="16" name="Text 12"/>
          <p:cNvSpPr/>
          <p:nvPr/>
        </p:nvSpPr>
        <p:spPr>
          <a:xfrm>
            <a:off x="676656" y="3712464"/>
            <a:ext cx="223799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Đánh giá độ trưởng thành số, lộ trình &amp; KPI, mức sẵn sàng ứng dụng AI.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3326130" y="2395728"/>
            <a:ext cx="2640330" cy="1783080"/>
          </a:xfrm>
          <a:prstGeom prst="roundRect">
            <a:avLst>
              <a:gd name="adj" fmla="val 4615"/>
            </a:avLst>
          </a:prstGeom>
          <a:solidFill>
            <a:srgbClr val="16274A"/>
          </a:solidFill>
          <a:ln w="12700">
            <a:solidFill>
              <a:srgbClr val="2A3F68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545586" y="2615184"/>
            <a:ext cx="585216" cy="585216"/>
          </a:xfrm>
          <a:prstGeom prst="ellipse">
            <a:avLst/>
          </a:prstGeom>
          <a:solidFill>
            <a:srgbClr val="2E6BE6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1034" y="2770632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097780" y="2596896"/>
            <a:ext cx="658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A3F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3545586" y="3328416"/>
            <a:ext cx="22014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Triển khai &amp; Tích hợp</a:t>
            </a:r>
            <a:endParaRPr lang="en-US" sz="1450" dirty="0"/>
          </a:p>
        </p:txBody>
      </p:sp>
      <p:sp>
        <p:nvSpPr>
          <p:cNvPr id="22" name="Text 17"/>
          <p:cNvSpPr/>
          <p:nvPr/>
        </p:nvSpPr>
        <p:spPr>
          <a:xfrm>
            <a:off x="3545586" y="3712464"/>
            <a:ext cx="223799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ERP/CRM, microservices, IoT, RPA và phần mềm tùy chỉnh theo yêu cầu.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6195060" y="2395728"/>
            <a:ext cx="2640330" cy="1783080"/>
          </a:xfrm>
          <a:prstGeom prst="roundRect">
            <a:avLst>
              <a:gd name="adj" fmla="val 4615"/>
            </a:avLst>
          </a:prstGeom>
          <a:solidFill>
            <a:srgbClr val="16274A"/>
          </a:solidFill>
          <a:ln w="12700">
            <a:solidFill>
              <a:srgbClr val="2A3F68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6414516" y="2615184"/>
            <a:ext cx="585216" cy="585216"/>
          </a:xfrm>
          <a:prstGeom prst="ellipse">
            <a:avLst/>
          </a:prstGeom>
          <a:solidFill>
            <a:srgbClr val="2E6BE6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9964" y="2770632"/>
            <a:ext cx="274320" cy="27432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966710" y="2596896"/>
            <a:ext cx="658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A3F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500" dirty="0"/>
          </a:p>
        </p:txBody>
      </p:sp>
      <p:sp>
        <p:nvSpPr>
          <p:cNvPr id="27" name="Text 21"/>
          <p:cNvSpPr/>
          <p:nvPr/>
        </p:nvSpPr>
        <p:spPr>
          <a:xfrm>
            <a:off x="6414516" y="3328416"/>
            <a:ext cx="22014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Dữ liệu &amp; Phân tích AI</a:t>
            </a:r>
            <a:endParaRPr lang="en-US" sz="1450" dirty="0"/>
          </a:p>
        </p:txBody>
      </p:sp>
      <p:sp>
        <p:nvSpPr>
          <p:cNvPr id="28" name="Text 22"/>
          <p:cNvSpPr/>
          <p:nvPr/>
        </p:nvSpPr>
        <p:spPr>
          <a:xfrm>
            <a:off x="6414516" y="3712464"/>
            <a:ext cx="223799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Nền tảng dữ liệu, dashboard BI, dự đoán xu hướng bằng AI.</a:t>
            </a:r>
            <a:endParaRPr lang="en-US" sz="1050" dirty="0"/>
          </a:p>
        </p:txBody>
      </p:sp>
      <p:sp>
        <p:nvSpPr>
          <p:cNvPr id="29" name="Shape 23"/>
          <p:cNvSpPr/>
          <p:nvPr/>
        </p:nvSpPr>
        <p:spPr>
          <a:xfrm>
            <a:off x="9063990" y="2395728"/>
            <a:ext cx="2640330" cy="1783080"/>
          </a:xfrm>
          <a:prstGeom prst="roundRect">
            <a:avLst>
              <a:gd name="adj" fmla="val 4615"/>
            </a:avLst>
          </a:prstGeom>
          <a:solidFill>
            <a:srgbClr val="16274A"/>
          </a:solidFill>
          <a:ln w="12700">
            <a:solidFill>
              <a:srgbClr val="2A3F68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9283446" y="2615184"/>
            <a:ext cx="585216" cy="585216"/>
          </a:xfrm>
          <a:prstGeom prst="ellipse">
            <a:avLst/>
          </a:prstGeom>
          <a:solidFill>
            <a:srgbClr val="2E6BE6"/>
          </a:solidFill>
          <a:ln/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38894" y="2770632"/>
            <a:ext cx="274320" cy="27432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10835640" y="2596896"/>
            <a:ext cx="658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A3F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500" dirty="0"/>
          </a:p>
        </p:txBody>
      </p:sp>
      <p:sp>
        <p:nvSpPr>
          <p:cNvPr id="33" name="Text 26"/>
          <p:cNvSpPr/>
          <p:nvPr/>
        </p:nvSpPr>
        <p:spPr>
          <a:xfrm>
            <a:off x="9283446" y="3328416"/>
            <a:ext cx="22014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Đào tạo &amp; Chuyển giao</a:t>
            </a:r>
            <a:endParaRPr lang="en-US" sz="1450" dirty="0"/>
          </a:p>
        </p:txBody>
      </p:sp>
      <p:sp>
        <p:nvSpPr>
          <p:cNvPr id="34" name="Text 27"/>
          <p:cNvSpPr/>
          <p:nvPr/>
        </p:nvSpPr>
        <p:spPr>
          <a:xfrm>
            <a:off x="9283446" y="3712464"/>
            <a:ext cx="223799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93A6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Nâng năng lực số, ứng dụng AI tạo sinh, phương pháp Agile/Scrum.</a:t>
            </a:r>
            <a:endParaRPr lang="en-US" sz="1050" dirty="0"/>
          </a:p>
        </p:txBody>
      </p:sp>
      <p:sp>
        <p:nvSpPr>
          <p:cNvPr id="35" name="Shape 28"/>
          <p:cNvSpPr/>
          <p:nvPr/>
        </p:nvSpPr>
        <p:spPr>
          <a:xfrm>
            <a:off x="457200" y="4343400"/>
            <a:ext cx="11247120" cy="859536"/>
          </a:xfrm>
          <a:prstGeom prst="roundRect">
            <a:avLst>
              <a:gd name="adj" fmla="val 10638"/>
            </a:avLst>
          </a:prstGeom>
          <a:solidFill>
            <a:srgbClr val="12274C"/>
          </a:solidFill>
          <a:ln w="15875">
            <a:solidFill>
              <a:srgbClr val="2E6BE6"/>
            </a:solidFill>
            <a:prstDash val="solid"/>
          </a:ln>
        </p:spPr>
      </p:sp>
      <p:sp>
        <p:nvSpPr>
          <p:cNvPr id="36" name="Text 29"/>
          <p:cNvSpPr/>
          <p:nvPr/>
        </p:nvSpPr>
        <p:spPr>
          <a:xfrm>
            <a:off x="713232" y="4489704"/>
            <a:ext cx="548640" cy="237744"/>
          </a:xfrm>
          <a:prstGeom prst="rect">
            <a:avLst>
              <a:gd name="adj" fmla="val 19231"/>
            </a:avLst>
          </a:prstGeom>
          <a:solidFill>
            <a:srgbClr val="5AA0FF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E1A3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MỚI</a:t>
            </a:r>
            <a:endParaRPr lang="en-US" sz="900" dirty="0"/>
          </a:p>
        </p:txBody>
      </p:sp>
      <p:sp>
        <p:nvSpPr>
          <p:cNvPr id="37" name="Text 30"/>
          <p:cNvSpPr/>
          <p:nvPr/>
        </p:nvSpPr>
        <p:spPr>
          <a:xfrm>
            <a:off x="713232" y="4764024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AA0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&amp; AGENTIC</a:t>
            </a:r>
            <a:endParaRPr lang="en-US" sz="1500" dirty="0"/>
          </a:p>
        </p:txBody>
      </p:sp>
      <p:sp>
        <p:nvSpPr>
          <p:cNvPr id="38" name="Shape 31"/>
          <p:cNvSpPr/>
          <p:nvPr/>
        </p:nvSpPr>
        <p:spPr>
          <a:xfrm>
            <a:off x="2788920" y="4544568"/>
            <a:ext cx="2059686" cy="475488"/>
          </a:xfrm>
          <a:prstGeom prst="roundRect">
            <a:avLst>
              <a:gd name="adj" fmla="val 50000"/>
            </a:avLst>
          </a:prstGeom>
          <a:solidFill>
            <a:srgbClr val="1B315C"/>
          </a:solidFill>
          <a:ln/>
        </p:spPr>
      </p:sp>
      <p:pic>
        <p:nvPicPr>
          <p:cNvPr id="3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1800" y="4681728"/>
            <a:ext cx="201168" cy="201168"/>
          </a:xfrm>
          <a:prstGeom prst="rect">
            <a:avLst/>
          </a:prstGeom>
        </p:spPr>
      </p:pic>
      <p:sp>
        <p:nvSpPr>
          <p:cNvPr id="40" name="Text 32"/>
          <p:cNvSpPr/>
          <p:nvPr/>
        </p:nvSpPr>
        <p:spPr>
          <a:xfrm>
            <a:off x="3246120" y="4544568"/>
            <a:ext cx="151104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50" dirty="0"/>
          </a:p>
        </p:txBody>
      </p:sp>
      <p:sp>
        <p:nvSpPr>
          <p:cNvPr id="41" name="Shape 33"/>
          <p:cNvSpPr/>
          <p:nvPr/>
        </p:nvSpPr>
        <p:spPr>
          <a:xfrm>
            <a:off x="5013198" y="4544568"/>
            <a:ext cx="2059686" cy="475488"/>
          </a:xfrm>
          <a:prstGeom prst="roundRect">
            <a:avLst>
              <a:gd name="adj" fmla="val 50000"/>
            </a:avLst>
          </a:prstGeom>
          <a:solidFill>
            <a:srgbClr val="1B315C"/>
          </a:solidFill>
          <a:ln/>
        </p:spPr>
      </p:sp>
      <p:pic>
        <p:nvPicPr>
          <p:cNvPr id="4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6078" y="4681728"/>
            <a:ext cx="201168" cy="201168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5470398" y="4544568"/>
            <a:ext cx="151104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Copilot</a:t>
            </a:r>
            <a:endParaRPr lang="en-US" sz="1050" dirty="0"/>
          </a:p>
        </p:txBody>
      </p:sp>
      <p:sp>
        <p:nvSpPr>
          <p:cNvPr id="44" name="Shape 35"/>
          <p:cNvSpPr/>
          <p:nvPr/>
        </p:nvSpPr>
        <p:spPr>
          <a:xfrm>
            <a:off x="7237476" y="4544568"/>
            <a:ext cx="2059686" cy="475488"/>
          </a:xfrm>
          <a:prstGeom prst="roundRect">
            <a:avLst>
              <a:gd name="adj" fmla="val 50000"/>
            </a:avLst>
          </a:prstGeom>
          <a:solidFill>
            <a:srgbClr val="1B315C"/>
          </a:solidFill>
          <a:ln/>
        </p:spPr>
      </p:sp>
      <p:pic>
        <p:nvPicPr>
          <p:cNvPr id="4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0356" y="4681728"/>
            <a:ext cx="201168" cy="201168"/>
          </a:xfrm>
          <a:prstGeom prst="rect">
            <a:avLst/>
          </a:prstGeom>
        </p:spPr>
      </p:pic>
      <p:sp>
        <p:nvSpPr>
          <p:cNvPr id="46" name="Text 36"/>
          <p:cNvSpPr/>
          <p:nvPr/>
        </p:nvSpPr>
        <p:spPr>
          <a:xfrm>
            <a:off x="7694676" y="4544568"/>
            <a:ext cx="151104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Tự động hóa quy trình</a:t>
            </a:r>
            <a:endParaRPr lang="en-US" sz="1050" dirty="0"/>
          </a:p>
        </p:txBody>
      </p:sp>
      <p:sp>
        <p:nvSpPr>
          <p:cNvPr id="47" name="Shape 37"/>
          <p:cNvSpPr/>
          <p:nvPr/>
        </p:nvSpPr>
        <p:spPr>
          <a:xfrm>
            <a:off x="9461754" y="4544568"/>
            <a:ext cx="2059686" cy="475488"/>
          </a:xfrm>
          <a:prstGeom prst="roundRect">
            <a:avLst>
              <a:gd name="adj" fmla="val 50000"/>
            </a:avLst>
          </a:prstGeom>
          <a:solidFill>
            <a:srgbClr val="1B315C"/>
          </a:solidFill>
          <a:ln/>
        </p:spPr>
      </p:sp>
      <p:pic>
        <p:nvPicPr>
          <p:cNvPr id="4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44634" y="4681728"/>
            <a:ext cx="201168" cy="201168"/>
          </a:xfrm>
          <a:prstGeom prst="rect">
            <a:avLst/>
          </a:prstGeom>
        </p:spPr>
      </p:pic>
      <p:sp>
        <p:nvSpPr>
          <p:cNvPr id="49" name="Text 38"/>
          <p:cNvSpPr/>
          <p:nvPr/>
        </p:nvSpPr>
        <p:spPr>
          <a:xfrm>
            <a:off x="9918954" y="4544568"/>
            <a:ext cx="151104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Phân tích dự đoán</a:t>
            </a:r>
            <a:endParaRPr lang="en-US" sz="1050" dirty="0"/>
          </a:p>
        </p:txBody>
      </p:sp>
      <p:sp>
        <p:nvSpPr>
          <p:cNvPr id="50" name="Text 39"/>
          <p:cNvSpPr/>
          <p:nvPr/>
        </p:nvSpPr>
        <p:spPr>
          <a:xfrm>
            <a:off x="457200" y="539496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93A6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NGÀNH PHỤC VỤ</a:t>
            </a:r>
            <a:endParaRPr lang="en-US" sz="1050" dirty="0"/>
          </a:p>
        </p:txBody>
      </p:sp>
      <p:sp>
        <p:nvSpPr>
          <p:cNvPr id="51" name="Shape 40"/>
          <p:cNvSpPr/>
          <p:nvPr/>
        </p:nvSpPr>
        <p:spPr>
          <a:xfrm>
            <a:off x="2148840" y="5376672"/>
            <a:ext cx="1492301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5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95144" y="5477256"/>
            <a:ext cx="164592" cy="164592"/>
          </a:xfrm>
          <a:prstGeom prst="rect">
            <a:avLst/>
          </a:prstGeom>
        </p:spPr>
      </p:pic>
      <p:sp>
        <p:nvSpPr>
          <p:cNvPr id="53" name="Text 41"/>
          <p:cNvSpPr/>
          <p:nvPr/>
        </p:nvSpPr>
        <p:spPr>
          <a:xfrm>
            <a:off x="2514600" y="5376672"/>
            <a:ext cx="108082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Chính phủ</a:t>
            </a:r>
            <a:endParaRPr lang="en-US" sz="1050" dirty="0"/>
          </a:p>
        </p:txBody>
      </p:sp>
      <p:sp>
        <p:nvSpPr>
          <p:cNvPr id="54" name="Shape 42"/>
          <p:cNvSpPr/>
          <p:nvPr/>
        </p:nvSpPr>
        <p:spPr>
          <a:xfrm>
            <a:off x="3787445" y="5376672"/>
            <a:ext cx="1250899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55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33749" y="5477256"/>
            <a:ext cx="164592" cy="164592"/>
          </a:xfrm>
          <a:prstGeom prst="rect">
            <a:avLst/>
          </a:prstGeom>
        </p:spPr>
      </p:pic>
      <p:sp>
        <p:nvSpPr>
          <p:cNvPr id="56" name="Text 43"/>
          <p:cNvSpPr/>
          <p:nvPr/>
        </p:nvSpPr>
        <p:spPr>
          <a:xfrm>
            <a:off x="4153205" y="5376672"/>
            <a:ext cx="8394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Bán lẻ</a:t>
            </a:r>
            <a:endParaRPr lang="en-US" sz="1050" dirty="0"/>
          </a:p>
        </p:txBody>
      </p:sp>
      <p:sp>
        <p:nvSpPr>
          <p:cNvPr id="57" name="Shape 44"/>
          <p:cNvSpPr/>
          <p:nvPr/>
        </p:nvSpPr>
        <p:spPr>
          <a:xfrm>
            <a:off x="5184648" y="5376672"/>
            <a:ext cx="1089965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58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30952" y="5477256"/>
            <a:ext cx="164592" cy="164592"/>
          </a:xfrm>
          <a:prstGeom prst="rect">
            <a:avLst/>
          </a:prstGeom>
        </p:spPr>
      </p:pic>
      <p:sp>
        <p:nvSpPr>
          <p:cNvPr id="59" name="Text 45"/>
          <p:cNvSpPr/>
          <p:nvPr/>
        </p:nvSpPr>
        <p:spPr>
          <a:xfrm>
            <a:off x="5550408" y="5376672"/>
            <a:ext cx="67848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tế</a:t>
            </a:r>
            <a:endParaRPr lang="en-US" sz="1050" dirty="0"/>
          </a:p>
        </p:txBody>
      </p:sp>
      <p:sp>
        <p:nvSpPr>
          <p:cNvPr id="60" name="Shape 46"/>
          <p:cNvSpPr/>
          <p:nvPr/>
        </p:nvSpPr>
        <p:spPr>
          <a:xfrm>
            <a:off x="6420917" y="5376672"/>
            <a:ext cx="1411834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6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67221" y="5477256"/>
            <a:ext cx="164592" cy="164592"/>
          </a:xfrm>
          <a:prstGeom prst="rect">
            <a:avLst/>
          </a:prstGeom>
        </p:spPr>
      </p:pic>
      <p:sp>
        <p:nvSpPr>
          <p:cNvPr id="62" name="Text 47"/>
          <p:cNvSpPr/>
          <p:nvPr/>
        </p:nvSpPr>
        <p:spPr>
          <a:xfrm>
            <a:off x="6786677" y="5376672"/>
            <a:ext cx="10003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Sản xuất</a:t>
            </a:r>
            <a:endParaRPr lang="en-US" sz="1050" dirty="0"/>
          </a:p>
        </p:txBody>
      </p:sp>
      <p:sp>
        <p:nvSpPr>
          <p:cNvPr id="63" name="Shape 48"/>
          <p:cNvSpPr/>
          <p:nvPr/>
        </p:nvSpPr>
        <p:spPr>
          <a:xfrm>
            <a:off x="7979054" y="5376672"/>
            <a:ext cx="1411834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64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125358" y="5477256"/>
            <a:ext cx="164592" cy="164592"/>
          </a:xfrm>
          <a:prstGeom prst="rect">
            <a:avLst/>
          </a:prstGeom>
        </p:spPr>
      </p:pic>
      <p:sp>
        <p:nvSpPr>
          <p:cNvPr id="65" name="Text 49"/>
          <p:cNvSpPr/>
          <p:nvPr/>
        </p:nvSpPr>
        <p:spPr>
          <a:xfrm>
            <a:off x="8344814" y="5376672"/>
            <a:ext cx="10003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Giáo dục</a:t>
            </a:r>
            <a:endParaRPr lang="en-US" sz="1050" dirty="0"/>
          </a:p>
        </p:txBody>
      </p:sp>
      <p:sp>
        <p:nvSpPr>
          <p:cNvPr id="66" name="Shape 50"/>
          <p:cNvSpPr/>
          <p:nvPr/>
        </p:nvSpPr>
        <p:spPr>
          <a:xfrm>
            <a:off x="9537192" y="5376672"/>
            <a:ext cx="1492301" cy="365760"/>
          </a:xfrm>
          <a:prstGeom prst="roundRect">
            <a:avLst>
              <a:gd name="adj" fmla="val 50000"/>
            </a:avLst>
          </a:prstGeom>
          <a:solidFill>
            <a:srgbClr val="16274A"/>
          </a:solidFill>
          <a:ln w="9525">
            <a:solidFill>
              <a:srgbClr val="2A3F68"/>
            </a:solidFill>
            <a:prstDash val="solid"/>
          </a:ln>
        </p:spPr>
      </p:sp>
      <p:pic>
        <p:nvPicPr>
          <p:cNvPr id="67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683496" y="5477256"/>
            <a:ext cx="164592" cy="164592"/>
          </a:xfrm>
          <a:prstGeom prst="rect">
            <a:avLst/>
          </a:prstGeom>
        </p:spPr>
      </p:pic>
      <p:sp>
        <p:nvSpPr>
          <p:cNvPr id="68" name="Text 51"/>
          <p:cNvSpPr/>
          <p:nvPr/>
        </p:nvSpPr>
        <p:spPr>
          <a:xfrm>
            <a:off x="9902952" y="5376672"/>
            <a:ext cx="108082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Tài chính</a:t>
            </a:r>
            <a:endParaRPr lang="en-US" sz="1050" dirty="0"/>
          </a:p>
        </p:txBody>
      </p:sp>
      <p:sp>
        <p:nvSpPr>
          <p:cNvPr id="69" name="Shape 52"/>
          <p:cNvSpPr/>
          <p:nvPr/>
        </p:nvSpPr>
        <p:spPr>
          <a:xfrm>
            <a:off x="457200" y="5934456"/>
            <a:ext cx="11247120" cy="0"/>
          </a:xfrm>
          <a:prstGeom prst="line">
            <a:avLst/>
          </a:prstGeom>
          <a:noFill/>
          <a:ln w="12700">
            <a:solidFill>
              <a:srgbClr val="2A3F68"/>
            </a:solidFill>
            <a:prstDash val="solid"/>
          </a:ln>
        </p:spPr>
      </p:sp>
      <p:pic>
        <p:nvPicPr>
          <p:cNvPr id="70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6117336"/>
            <a:ext cx="155448" cy="155448"/>
          </a:xfrm>
          <a:prstGeom prst="rect">
            <a:avLst/>
          </a:prstGeom>
        </p:spPr>
      </p:pic>
      <p:sp>
        <p:nvSpPr>
          <p:cNvPr id="71" name="Text 53"/>
          <p:cNvSpPr/>
          <p:nvPr/>
        </p:nvSpPr>
        <p:spPr>
          <a:xfrm>
            <a:off x="676656" y="6007608"/>
            <a:ext cx="114574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pkhtech.com</a:t>
            </a:r>
            <a:endParaRPr lang="en-US" sz="1100" dirty="0"/>
          </a:p>
        </p:txBody>
      </p:sp>
      <p:pic>
        <p:nvPicPr>
          <p:cNvPr id="72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13839" y="6117336"/>
            <a:ext cx="155448" cy="155448"/>
          </a:xfrm>
          <a:prstGeom prst="rect">
            <a:avLst/>
          </a:prstGeom>
        </p:spPr>
      </p:pic>
      <p:sp>
        <p:nvSpPr>
          <p:cNvPr id="73" name="Text 54"/>
          <p:cNvSpPr/>
          <p:nvPr/>
        </p:nvSpPr>
        <p:spPr>
          <a:xfrm>
            <a:off x="2133295" y="6007608"/>
            <a:ext cx="152521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info@pkhtech.com</a:t>
            </a:r>
            <a:endParaRPr lang="en-US" sz="1100" dirty="0"/>
          </a:p>
        </p:txBody>
      </p:sp>
      <p:pic>
        <p:nvPicPr>
          <p:cNvPr id="74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749954" y="6117336"/>
            <a:ext cx="155448" cy="155448"/>
          </a:xfrm>
          <a:prstGeom prst="rect">
            <a:avLst/>
          </a:prstGeom>
        </p:spPr>
      </p:pic>
      <p:sp>
        <p:nvSpPr>
          <p:cNvPr id="75" name="Text 55"/>
          <p:cNvSpPr/>
          <p:nvPr/>
        </p:nvSpPr>
        <p:spPr>
          <a:xfrm>
            <a:off x="3969410" y="6007608"/>
            <a:ext cx="167701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(+84) 0902.054.545</a:t>
            </a:r>
            <a:endParaRPr lang="en-US" sz="1100" dirty="0"/>
          </a:p>
        </p:txBody>
      </p:sp>
      <p:pic>
        <p:nvPicPr>
          <p:cNvPr id="76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737860" y="6117336"/>
            <a:ext cx="155448" cy="155448"/>
          </a:xfrm>
          <a:prstGeom prst="rect">
            <a:avLst/>
          </a:prstGeom>
        </p:spPr>
      </p:pic>
      <p:sp>
        <p:nvSpPr>
          <p:cNvPr id="77" name="Text 56"/>
          <p:cNvSpPr/>
          <p:nvPr/>
        </p:nvSpPr>
        <p:spPr>
          <a:xfrm>
            <a:off x="5957316" y="6007608"/>
            <a:ext cx="160111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6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Đà Nẵng, Việt Nam</a:t>
            </a:r>
            <a:endParaRPr lang="en-US" sz="1100" dirty="0"/>
          </a:p>
        </p:txBody>
      </p:sp>
      <p:sp>
        <p:nvSpPr>
          <p:cNvPr id="78" name="Shape 57"/>
          <p:cNvSpPr/>
          <p:nvPr/>
        </p:nvSpPr>
        <p:spPr>
          <a:xfrm>
            <a:off x="9464040" y="5971032"/>
            <a:ext cx="2240280" cy="457200"/>
          </a:xfrm>
          <a:prstGeom prst="roundRect">
            <a:avLst>
              <a:gd name="adj" fmla="val 50000"/>
            </a:avLst>
          </a:prstGeom>
          <a:solidFill>
            <a:srgbClr val="2E6BE6"/>
          </a:solidFill>
          <a:ln/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79" name="Text 58"/>
          <p:cNvSpPr/>
          <p:nvPr/>
        </p:nvSpPr>
        <p:spPr>
          <a:xfrm>
            <a:off x="9464040" y="5971032"/>
            <a:ext cx="1901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Đăng ký tư vấn miễn phí</a:t>
            </a:r>
            <a:endParaRPr lang="en-US" sz="1150" dirty="0"/>
          </a:p>
        </p:txBody>
      </p:sp>
      <p:pic>
        <p:nvPicPr>
          <p:cNvPr id="80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1338560" y="6117336"/>
            <a:ext cx="164592" cy="1645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PKH Tech - Services Offering</dc:title>
  <dc:subject>PptxGenJS Presentation</dc:subject>
  <dc:creator>PKH Tech</dc:creator>
  <cp:lastModifiedBy>PKH Tech</cp:lastModifiedBy>
  <cp:revision>1</cp:revision>
  <dcterms:created xsi:type="dcterms:W3CDTF">2026-07-09T10:58:35Z</dcterms:created>
  <dcterms:modified xsi:type="dcterms:W3CDTF">2026-07-09T10:58:35Z</dcterms:modified>
</cp:coreProperties>
</file>