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12191695" cy="6858000"/>
  <p:notesSz cx="6858000" cy="12191695"/>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Slide-1-image-1.jpeg"/><Relationship Id="rId2" Type="http://schemas.openxmlformats.org/officeDocument/2006/relationships/image" Target="../media/image-1-2.jp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slideLayout" Target="../slideLayouts/slideLayout1.xml"/><Relationship Id="rId8"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3.png"/><Relationship Id="rId5" Type="http://schemas.openxmlformats.org/officeDocument/2006/relationships/image" Target="../media/image-10-3.png"/><Relationship Id="rId6" Type="http://schemas.openxmlformats.org/officeDocument/2006/relationships/image" Target="../media/image-10-3.png"/><Relationship Id="rId7" Type="http://schemas.openxmlformats.org/officeDocument/2006/relationships/image" Target="../media/image-10-7.png"/><Relationship Id="rId8" Type="http://schemas.openxmlformats.org/officeDocument/2006/relationships/image" Target="../media/image-10-8.png"/><Relationship Id="rId9" Type="http://schemas.openxmlformats.org/officeDocument/2006/relationships/image" Target="../media/image-10-9.png"/><Relationship Id="rId10" Type="http://schemas.openxmlformats.org/officeDocument/2006/relationships/slideLayout" Target="../slideLayouts/slideLayout1.xml"/><Relationship Id="rId11"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Slide-11-image-1.jpe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slideLayout" Target="../slideLayouts/slideLayout1.xml"/><Relationship Id="rId8"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image" Target="../media/image-13-8.png"/><Relationship Id="rId9" Type="http://schemas.openxmlformats.org/officeDocument/2006/relationships/image" Target="../media/image-13-9.png"/><Relationship Id="rId10" Type="http://schemas.openxmlformats.org/officeDocument/2006/relationships/slideLayout" Target="../slideLayouts/slideLayout1.xml"/><Relationship Id="rId11"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image" Target="../media/image-14-7.png"/><Relationship Id="rId8" Type="http://schemas.openxmlformats.org/officeDocument/2006/relationships/slideLayout" Target="../slideLayouts/slideLayout1.xml"/><Relationship Id="rId9"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3.png"/><Relationship Id="rId6" Type="http://schemas.openxmlformats.org/officeDocument/2006/relationships/image" Target="../media/image-15-6.png"/><Relationship Id="rId7" Type="http://schemas.openxmlformats.org/officeDocument/2006/relationships/image" Target="../media/image-15-3.png"/><Relationship Id="rId8" Type="http://schemas.openxmlformats.org/officeDocument/2006/relationships/slideLayout" Target="../slideLayouts/slideLayout1.xml"/><Relationship Id="rId9"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3.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image" Target="../media/image-19-7.png"/><Relationship Id="rId9" Type="http://schemas.openxmlformats.org/officeDocument/2006/relationships/image" Target="../media/image-19-7.png"/><Relationship Id="rId10" Type="http://schemas.openxmlformats.org/officeDocument/2006/relationships/slideLayout" Target="../slideLayouts/slideLayout1.xml"/><Relationship Id="rId11"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jp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Slide-20-image-1.jpeg"/><Relationship Id="rId2" Type="http://schemas.openxmlformats.org/officeDocument/2006/relationships/image" Target="../media/image-20-2.jpg"/><Relationship Id="rId3" Type="http://schemas.openxmlformats.org/officeDocument/2006/relationships/image" Target="../media/image-20-3.png"/><Relationship Id="rId4" Type="http://schemas.openxmlformats.org/officeDocument/2006/relationships/image" Target="../media/image-20-4.png"/><Relationship Id="rId5" Type="http://schemas.openxmlformats.org/officeDocument/2006/relationships/image" Target="../media/image-20-5.png"/><Relationship Id="rId6" Type="http://schemas.openxmlformats.org/officeDocument/2006/relationships/image" Target="../media/image-20-6.png"/><Relationship Id="rId7" Type="http://schemas.openxmlformats.org/officeDocument/2006/relationships/image" Target="../media/image-20-7.png"/><Relationship Id="rId8" Type="http://schemas.openxmlformats.org/officeDocument/2006/relationships/slideLayout" Target="../slideLayouts/slideLayout1.xml"/><Relationship Id="rId9"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4.png"/><Relationship Id="rId6" Type="http://schemas.openxmlformats.org/officeDocument/2006/relationships/image" Target="../media/image-3-4.png"/><Relationship Id="rId7" Type="http://schemas.openxmlformats.org/officeDocument/2006/relationships/image" Target="../media/image-3-4.png"/><Relationship Id="rId8" Type="http://schemas.openxmlformats.org/officeDocument/2006/relationships/slideLayout" Target="../slideLayouts/slideLayout1.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slideLayout" Target="../slideLayouts/slideLayout1.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3.png"/><Relationship Id="rId5" Type="http://schemas.openxmlformats.org/officeDocument/2006/relationships/image" Target="../media/image-7-3.png"/><Relationship Id="rId6" Type="http://schemas.openxmlformats.org/officeDocument/2006/relationships/image" Target="../media/image-7-3.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image" Target="../media/image-7-9.png"/><Relationship Id="rId10" Type="http://schemas.openxmlformats.org/officeDocument/2006/relationships/slideLayout" Target="../slideLayouts/slideLayout1.xml"/><Relationship Id="rId11"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3.png"/><Relationship Id="rId5" Type="http://schemas.openxmlformats.org/officeDocument/2006/relationships/image" Target="../media/image-8-3.png"/><Relationship Id="rId6" Type="http://schemas.openxmlformats.org/officeDocument/2006/relationships/image" Target="../media/image-8-3.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image" Target="../media/image-8-9.png"/><Relationship Id="rId10" Type="http://schemas.openxmlformats.org/officeDocument/2006/relationships/slideLayout" Target="../slideLayouts/slideLayout1.xml"/><Relationship Id="rId11"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3.png"/><Relationship Id="rId5" Type="http://schemas.openxmlformats.org/officeDocument/2006/relationships/image" Target="../media/image-9-3.png"/><Relationship Id="rId6" Type="http://schemas.openxmlformats.org/officeDocument/2006/relationships/image" Target="../media/image-9-3.png"/><Relationship Id="rId7" Type="http://schemas.openxmlformats.org/officeDocument/2006/relationships/image" Target="../media/image-9-7.png"/><Relationship Id="rId8" Type="http://schemas.openxmlformats.org/officeDocument/2006/relationships/image" Target="../media/image-9-8.png"/><Relationship Id="rId9" Type="http://schemas.openxmlformats.org/officeDocument/2006/relationships/image" Target="../media/image-9-9.png"/><Relationship Id="rId10" Type="http://schemas.openxmlformats.org/officeDocument/2006/relationships/slideLayout" Target="../slideLayouts/slideLayout1.xml"/><Relationship Id="rId11"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0E1A30">
              <a:alpha val="78000"/>
            </a:srgbClr>
          </a:solidFill>
          <a:ln/>
        </p:spPr>
      </p:sp>
      <p:sp>
        <p:nvSpPr>
          <p:cNvPr id="3" name="Shape 1"/>
          <p:cNvSpPr/>
          <p:nvPr/>
        </p:nvSpPr>
        <p:spPr>
          <a:xfrm>
            <a:off x="0" y="0"/>
            <a:ext cx="7132320" cy="6858000"/>
          </a:xfrm>
          <a:prstGeom prst="rect">
            <a:avLst/>
          </a:prstGeom>
          <a:solidFill>
            <a:srgbClr val="0E1A30">
              <a:alpha val="48000"/>
            </a:srgbClr>
          </a:solidFill>
          <a:ln/>
        </p:spPr>
      </p:sp>
      <p:sp>
        <p:nvSpPr>
          <p:cNvPr id="4" name="Shape 2"/>
          <p:cNvSpPr/>
          <p:nvPr/>
        </p:nvSpPr>
        <p:spPr>
          <a:xfrm>
            <a:off x="0" y="0"/>
            <a:ext cx="12191695" cy="146304"/>
          </a:xfrm>
          <a:prstGeom prst="rect">
            <a:avLst/>
          </a:prstGeom>
          <a:solidFill>
            <a:srgbClr val="2E6BE6"/>
          </a:solidFill>
          <a:ln/>
        </p:spPr>
      </p:sp>
      <p:sp>
        <p:nvSpPr>
          <p:cNvPr id="5" name="Shape 3"/>
          <p:cNvSpPr/>
          <p:nvPr/>
        </p:nvSpPr>
        <p:spPr>
          <a:xfrm>
            <a:off x="640080" y="566928"/>
            <a:ext cx="1051560" cy="822960"/>
          </a:xfrm>
          <a:prstGeom prst="roundRect">
            <a:avLst>
              <a:gd name="adj" fmla="val 11111"/>
            </a:avLst>
          </a:prstGeom>
          <a:solidFill>
            <a:srgbClr val="FFFFFF"/>
          </a:solidFill>
          <a:ln/>
        </p:spPr>
      </p:sp>
      <p:pic>
        <p:nvPicPr>
          <p:cNvPr id="6" name="Image 0" descr="assets/logo.jpg">    </p:cNvPr>
          <p:cNvPicPr>
            <a:picLocks noChangeAspect="1"/>
          </p:cNvPicPr>
          <p:nvPr/>
        </p:nvPicPr>
        <p:blipFill>
          <a:blip r:embed="rId2"/>
          <a:srcRect l="0" r="0" t="0" b="0"/>
          <a:stretch/>
        </p:blipFill>
        <p:spPr>
          <a:xfrm>
            <a:off x="713232" y="640080"/>
            <a:ext cx="905256" cy="676656"/>
          </a:xfrm>
          <a:prstGeom prst="rect">
            <a:avLst/>
          </a:prstGeom>
        </p:spPr>
      </p:pic>
      <p:sp>
        <p:nvSpPr>
          <p:cNvPr id="7" name="Text 4"/>
          <p:cNvSpPr/>
          <p:nvPr/>
        </p:nvSpPr>
        <p:spPr>
          <a:xfrm>
            <a:off x="1810512" y="603504"/>
            <a:ext cx="4572000" cy="457200"/>
          </a:xfrm>
          <a:prstGeom prst="rect">
            <a:avLst/>
          </a:prstGeom>
          <a:noFill/>
          <a:ln/>
        </p:spPr>
        <p:txBody>
          <a:bodyPr wrap="square" lIns="0" tIns="0" rIns="0" bIns="0" rtlCol="0" anchor="ctr"/>
          <a:lstStyle/>
          <a:p>
            <a:pPr algn="l" indent="0" marL="0">
              <a:buNone/>
            </a:pPr>
            <a:r>
              <a:rPr lang="en-US" sz="2600" b="1" dirty="0">
                <a:solidFill>
                  <a:srgbClr val="FFFFFF"/>
                </a:solidFill>
                <a:latin typeface="Trebuchet MS" pitchFamily="34" charset="0"/>
                <a:ea typeface="Trebuchet MS" pitchFamily="34" charset="-122"/>
                <a:cs typeface="Trebuchet MS" pitchFamily="34" charset="-120"/>
              </a:rPr>
              <a:t>PKH TECH</a:t>
            </a:r>
            <a:endParaRPr lang="en-US" sz="2600" dirty="0"/>
          </a:p>
        </p:txBody>
      </p:sp>
      <p:sp>
        <p:nvSpPr>
          <p:cNvPr id="8" name="Text 5"/>
          <p:cNvSpPr/>
          <p:nvPr/>
        </p:nvSpPr>
        <p:spPr>
          <a:xfrm>
            <a:off x="1828800" y="1060704"/>
            <a:ext cx="5486400" cy="292608"/>
          </a:xfrm>
          <a:prstGeom prst="rect">
            <a:avLst/>
          </a:prstGeom>
          <a:noFill/>
          <a:ln/>
        </p:spPr>
        <p:txBody>
          <a:bodyPr wrap="square" lIns="0" tIns="0" rIns="0" bIns="0" rtlCol="0" anchor="ctr"/>
          <a:lstStyle/>
          <a:p>
            <a:pPr algn="l" indent="0" marL="0">
              <a:buNone/>
            </a:pPr>
            <a:r>
              <a:rPr lang="en-US" sz="1150" i="1" dirty="0">
                <a:solidFill>
                  <a:srgbClr val="93A6CB"/>
                </a:solidFill>
                <a:latin typeface="Calibri" pitchFamily="34" charset="0"/>
                <a:ea typeface="Calibri" pitchFamily="34" charset="-122"/>
                <a:cs typeface="Calibri" pitchFamily="34" charset="-120"/>
              </a:rPr>
              <a:t>Beyond Technology, Beyond Tomorrow</a:t>
            </a:r>
            <a:endParaRPr lang="en-US" sz="1150" dirty="0"/>
          </a:p>
        </p:txBody>
      </p:sp>
      <p:sp>
        <p:nvSpPr>
          <p:cNvPr id="9" name="Shape 6"/>
          <p:cNvSpPr/>
          <p:nvPr/>
        </p:nvSpPr>
        <p:spPr>
          <a:xfrm>
            <a:off x="640080" y="2743200"/>
            <a:ext cx="3108960" cy="420624"/>
          </a:xfrm>
          <a:prstGeom prst="roundRect">
            <a:avLst>
              <a:gd name="adj" fmla="val 50000"/>
            </a:avLst>
          </a:prstGeom>
          <a:solidFill>
            <a:srgbClr val="16274A"/>
          </a:solidFill>
          <a:ln w="12700">
            <a:solidFill>
              <a:srgbClr val="2E6BE6"/>
            </a:solidFill>
            <a:prstDash val="solid"/>
          </a:ln>
        </p:spPr>
      </p:sp>
      <p:sp>
        <p:nvSpPr>
          <p:cNvPr id="10" name="Text 7"/>
          <p:cNvSpPr/>
          <p:nvPr/>
        </p:nvSpPr>
        <p:spPr>
          <a:xfrm>
            <a:off x="640080" y="2743200"/>
            <a:ext cx="3108960" cy="420624"/>
          </a:xfrm>
          <a:prstGeom prst="rect">
            <a:avLst/>
          </a:prstGeom>
          <a:noFill/>
          <a:ln/>
        </p:spPr>
        <p:txBody>
          <a:bodyPr wrap="square" lIns="0" tIns="0" rIns="0" bIns="0" rtlCol="0" anchor="ctr"/>
          <a:lstStyle/>
          <a:p>
            <a:pPr algn="ctr" indent="0" marL="0">
              <a:buNone/>
            </a:pPr>
            <a:r>
              <a:rPr lang="en-US" sz="1100" b="1" dirty="0">
                <a:solidFill>
                  <a:srgbClr val="DCE6FA"/>
                </a:solidFill>
                <a:latin typeface="Trebuchet MS" pitchFamily="34" charset="0"/>
                <a:ea typeface="Trebuchet MS" pitchFamily="34" charset="-122"/>
                <a:cs typeface="Trebuchet MS" pitchFamily="34" charset="-120"/>
              </a:rPr>
              <a:t>HỒ SƠ NĂNG LỰC &amp; DỊCH VỤ</a:t>
            </a:r>
            <a:endParaRPr lang="en-US" sz="1100" dirty="0"/>
          </a:p>
        </p:txBody>
      </p:sp>
      <p:sp>
        <p:nvSpPr>
          <p:cNvPr id="11" name="Text 8"/>
          <p:cNvSpPr/>
          <p:nvPr/>
        </p:nvSpPr>
        <p:spPr>
          <a:xfrm>
            <a:off x="603504" y="3337560"/>
            <a:ext cx="10607040" cy="1371600"/>
          </a:xfrm>
          <a:prstGeom prst="rect">
            <a:avLst/>
          </a:prstGeom>
          <a:noFill/>
          <a:ln/>
        </p:spPr>
        <p:txBody>
          <a:bodyPr wrap="square" lIns="0" tIns="0" rIns="0" bIns="0" rtlCol="0" anchor="t"/>
          <a:lstStyle/>
          <a:p>
            <a:pPr algn="l" indent="0" marL="0">
              <a:lnSpc>
                <a:spcPct val="103000"/>
              </a:lnSpc>
              <a:buNone/>
            </a:pPr>
            <a:r>
              <a:rPr lang="en-US" sz="4400" b="1" dirty="0">
                <a:solidFill>
                  <a:srgbClr val="FFFFFF"/>
                </a:solidFill>
                <a:latin typeface="Trebuchet MS" pitchFamily="34" charset="0"/>
                <a:ea typeface="Trebuchet MS" pitchFamily="34" charset="-122"/>
                <a:cs typeface="Trebuchet MS" pitchFamily="34" charset="-120"/>
              </a:rPr>
              <a:t>Chuyển đổi số ứng dụng </a:t>
            </a:r>
            <a:pPr algn="l" indent="0" marL="0">
              <a:lnSpc>
                <a:spcPct val="103000"/>
              </a:lnSpc>
              <a:buNone/>
            </a:pPr>
            <a:r>
              <a:rPr lang="en-US" sz="4400" b="1" dirty="0">
                <a:solidFill>
                  <a:srgbClr val="5AA0FF"/>
                </a:solidFill>
                <a:latin typeface="Trebuchet MS" pitchFamily="34" charset="0"/>
                <a:ea typeface="Trebuchet MS" pitchFamily="34" charset="-122"/>
                <a:cs typeface="Trebuchet MS" pitchFamily="34" charset="-120"/>
              </a:rPr>
              <a:t>AI</a:t>
            </a:r>
            <a:pPr algn="l" indent="0" marL="0">
              <a:lnSpc>
                <a:spcPct val="103000"/>
              </a:lnSpc>
              <a:buNone/>
            </a:pPr>
            <a:endParaRPr lang="en-US" sz="4400" dirty="0"/>
          </a:p>
          <a:p>
            <a:pPr algn="l" indent="0" marL="0">
              <a:lnSpc>
                <a:spcPct val="103000"/>
              </a:lnSpc>
              <a:buNone/>
            </a:pPr>
            <a:r>
              <a:rPr lang="en-US" sz="4400" b="1" dirty="0">
                <a:solidFill>
                  <a:srgbClr val="FFFFFF"/>
                </a:solidFill>
                <a:latin typeface="Trebuchet MS" pitchFamily="34" charset="0"/>
                <a:ea typeface="Trebuchet MS" pitchFamily="34" charset="-122"/>
                <a:cs typeface="Trebuchet MS" pitchFamily="34" charset="-120"/>
              </a:rPr>
              <a:t>cho Doanh nghiệp &amp; Chính phủ</a:t>
            </a:r>
            <a:endParaRPr lang="en-US" sz="4400" dirty="0"/>
          </a:p>
        </p:txBody>
      </p:sp>
      <p:sp>
        <p:nvSpPr>
          <p:cNvPr id="12" name="Text 9"/>
          <p:cNvSpPr/>
          <p:nvPr/>
        </p:nvSpPr>
        <p:spPr>
          <a:xfrm>
            <a:off x="640080" y="5029200"/>
            <a:ext cx="8412480" cy="640080"/>
          </a:xfrm>
          <a:prstGeom prst="rect">
            <a:avLst/>
          </a:prstGeom>
          <a:noFill/>
          <a:ln/>
        </p:spPr>
        <p:txBody>
          <a:bodyPr wrap="square" lIns="0" tIns="0" rIns="0" bIns="0" rtlCol="0" anchor="ctr"/>
          <a:lstStyle/>
          <a:p>
            <a:pPr algn="l" indent="0" marL="0">
              <a:lnSpc>
                <a:spcPct val="120000"/>
              </a:lnSpc>
              <a:buNone/>
            </a:pPr>
            <a:r>
              <a:rPr lang="en-US" sz="1450" dirty="0">
                <a:solidFill>
                  <a:srgbClr val="DCE6FA"/>
                </a:solidFill>
                <a:latin typeface="Calibri" pitchFamily="34" charset="0"/>
                <a:ea typeface="Calibri" pitchFamily="34" charset="-122"/>
                <a:cs typeface="Calibri" pitchFamily="34" charset="-120"/>
              </a:rPr>
              <a:t>Đối tác chuyển đổi số toàn diện: tư vấn chiến lược, triển khai hệ thống, dữ liệu và tác tử AI tự động.</a:t>
            </a:r>
            <a:endParaRPr lang="en-US" sz="1450" dirty="0"/>
          </a:p>
        </p:txBody>
      </p:sp>
      <p:sp>
        <p:nvSpPr>
          <p:cNvPr id="13" name="Shape 10"/>
          <p:cNvSpPr/>
          <p:nvPr/>
        </p:nvSpPr>
        <p:spPr>
          <a:xfrm>
            <a:off x="640080" y="6126480"/>
            <a:ext cx="10908792" cy="0"/>
          </a:xfrm>
          <a:prstGeom prst="line">
            <a:avLst/>
          </a:prstGeom>
          <a:noFill/>
          <a:ln w="12700">
            <a:solidFill>
              <a:srgbClr val="2A3F68"/>
            </a:solidFill>
            <a:prstDash val="solid"/>
          </a:ln>
        </p:spPr>
      </p:sp>
      <p:pic>
        <p:nvPicPr>
          <p:cNvPr id="14" name="Image 1" descr="ic/globe_w.png">    </p:cNvPr>
          <p:cNvPicPr>
            <a:picLocks noChangeAspect="1"/>
          </p:cNvPicPr>
          <p:nvPr/>
        </p:nvPicPr>
        <p:blipFill>
          <a:blip r:embed="rId3"/>
          <a:stretch>
            <a:fillRect/>
          </a:stretch>
        </p:blipFill>
        <p:spPr>
          <a:xfrm>
            <a:off x="640080" y="6327648"/>
            <a:ext cx="155448" cy="155448"/>
          </a:xfrm>
          <a:prstGeom prst="rect">
            <a:avLst/>
          </a:prstGeom>
        </p:spPr>
      </p:pic>
      <p:sp>
        <p:nvSpPr>
          <p:cNvPr id="15" name="Text 11"/>
          <p:cNvSpPr/>
          <p:nvPr/>
        </p:nvSpPr>
        <p:spPr>
          <a:xfrm>
            <a:off x="859536" y="6217920"/>
            <a:ext cx="2743200" cy="365760"/>
          </a:xfrm>
          <a:prstGeom prst="rect">
            <a:avLst/>
          </a:prstGeom>
          <a:noFill/>
          <a:ln/>
        </p:spPr>
        <p:txBody>
          <a:bodyPr wrap="square" lIns="0" tIns="0" rIns="0" bIns="0" rtlCol="0" anchor="ctr"/>
          <a:lstStyle/>
          <a:p>
            <a:pPr algn="l" indent="0" marL="0">
              <a:buNone/>
            </a:pPr>
            <a:r>
              <a:rPr lang="en-US" sz="1100" dirty="0">
                <a:solidFill>
                  <a:srgbClr val="DCE6FA"/>
                </a:solidFill>
                <a:latin typeface="Calibri" pitchFamily="34" charset="0"/>
                <a:ea typeface="Calibri" pitchFamily="34" charset="-122"/>
                <a:cs typeface="Calibri" pitchFamily="34" charset="-120"/>
              </a:rPr>
              <a:t>pkhtech.com</a:t>
            </a:r>
            <a:endParaRPr lang="en-US" sz="1100" dirty="0"/>
          </a:p>
        </p:txBody>
      </p:sp>
      <p:pic>
        <p:nvPicPr>
          <p:cNvPr id="16" name="Image 2" descr="ic/mail_w.png">    </p:cNvPr>
          <p:cNvPicPr>
            <a:picLocks noChangeAspect="1"/>
          </p:cNvPicPr>
          <p:nvPr/>
        </p:nvPicPr>
        <p:blipFill>
          <a:blip r:embed="rId4"/>
          <a:stretch>
            <a:fillRect/>
          </a:stretch>
        </p:blipFill>
        <p:spPr>
          <a:xfrm>
            <a:off x="2135124" y="6327648"/>
            <a:ext cx="155448" cy="155448"/>
          </a:xfrm>
          <a:prstGeom prst="rect">
            <a:avLst/>
          </a:prstGeom>
        </p:spPr>
      </p:pic>
      <p:sp>
        <p:nvSpPr>
          <p:cNvPr id="17" name="Text 12"/>
          <p:cNvSpPr/>
          <p:nvPr/>
        </p:nvSpPr>
        <p:spPr>
          <a:xfrm>
            <a:off x="2354580" y="6217920"/>
            <a:ext cx="2743200" cy="365760"/>
          </a:xfrm>
          <a:prstGeom prst="rect">
            <a:avLst/>
          </a:prstGeom>
          <a:noFill/>
          <a:ln/>
        </p:spPr>
        <p:txBody>
          <a:bodyPr wrap="square" lIns="0" tIns="0" rIns="0" bIns="0" rtlCol="0" anchor="ctr"/>
          <a:lstStyle/>
          <a:p>
            <a:pPr algn="l" indent="0" marL="0">
              <a:buNone/>
            </a:pPr>
            <a:r>
              <a:rPr lang="en-US" sz="1100" dirty="0">
                <a:solidFill>
                  <a:srgbClr val="DCE6FA"/>
                </a:solidFill>
                <a:latin typeface="Calibri" pitchFamily="34" charset="0"/>
                <a:ea typeface="Calibri" pitchFamily="34" charset="-122"/>
                <a:cs typeface="Calibri" pitchFamily="34" charset="-120"/>
              </a:rPr>
              <a:t>info@pkhtech.com</a:t>
            </a:r>
            <a:endParaRPr lang="en-US" sz="1100" dirty="0"/>
          </a:p>
        </p:txBody>
      </p:sp>
      <p:pic>
        <p:nvPicPr>
          <p:cNvPr id="18" name="Image 3" descr="ic/phone_w.png">    </p:cNvPr>
          <p:cNvPicPr>
            <a:picLocks noChangeAspect="1"/>
          </p:cNvPicPr>
          <p:nvPr/>
        </p:nvPicPr>
        <p:blipFill>
          <a:blip r:embed="rId5"/>
          <a:stretch>
            <a:fillRect/>
          </a:stretch>
        </p:blipFill>
        <p:spPr>
          <a:xfrm>
            <a:off x="4018788" y="6327648"/>
            <a:ext cx="155448" cy="155448"/>
          </a:xfrm>
          <a:prstGeom prst="rect">
            <a:avLst/>
          </a:prstGeom>
        </p:spPr>
      </p:pic>
      <p:sp>
        <p:nvSpPr>
          <p:cNvPr id="19" name="Text 13"/>
          <p:cNvSpPr/>
          <p:nvPr/>
        </p:nvSpPr>
        <p:spPr>
          <a:xfrm>
            <a:off x="4238244" y="6217920"/>
            <a:ext cx="2743200" cy="365760"/>
          </a:xfrm>
          <a:prstGeom prst="rect">
            <a:avLst/>
          </a:prstGeom>
          <a:noFill/>
          <a:ln/>
        </p:spPr>
        <p:txBody>
          <a:bodyPr wrap="square" lIns="0" tIns="0" rIns="0" bIns="0" rtlCol="0" anchor="ctr"/>
          <a:lstStyle/>
          <a:p>
            <a:pPr algn="l" indent="0" marL="0">
              <a:buNone/>
            </a:pPr>
            <a:r>
              <a:rPr lang="en-US" sz="1100" dirty="0">
                <a:solidFill>
                  <a:srgbClr val="DCE6FA"/>
                </a:solidFill>
                <a:latin typeface="Calibri" pitchFamily="34" charset="0"/>
                <a:ea typeface="Calibri" pitchFamily="34" charset="-122"/>
                <a:cs typeface="Calibri" pitchFamily="34" charset="-120"/>
              </a:rPr>
              <a:t>(+84) 0902.054.545</a:t>
            </a:r>
            <a:endParaRPr lang="en-US" sz="1100" dirty="0"/>
          </a:p>
        </p:txBody>
      </p:sp>
      <p:pic>
        <p:nvPicPr>
          <p:cNvPr id="20" name="Image 4" descr="ic/pin_w.png">    </p:cNvPr>
          <p:cNvPicPr>
            <a:picLocks noChangeAspect="1"/>
          </p:cNvPicPr>
          <p:nvPr/>
        </p:nvPicPr>
        <p:blipFill>
          <a:blip r:embed="rId6"/>
          <a:stretch>
            <a:fillRect/>
          </a:stretch>
        </p:blipFill>
        <p:spPr>
          <a:xfrm>
            <a:off x="6057900" y="6327648"/>
            <a:ext cx="155448" cy="155448"/>
          </a:xfrm>
          <a:prstGeom prst="rect">
            <a:avLst/>
          </a:prstGeom>
        </p:spPr>
      </p:pic>
      <p:sp>
        <p:nvSpPr>
          <p:cNvPr id="21" name="Text 14"/>
          <p:cNvSpPr/>
          <p:nvPr/>
        </p:nvSpPr>
        <p:spPr>
          <a:xfrm>
            <a:off x="6277356" y="6217920"/>
            <a:ext cx="2743200" cy="365760"/>
          </a:xfrm>
          <a:prstGeom prst="rect">
            <a:avLst/>
          </a:prstGeom>
          <a:noFill/>
          <a:ln/>
        </p:spPr>
        <p:txBody>
          <a:bodyPr wrap="square" lIns="0" tIns="0" rIns="0" bIns="0" rtlCol="0" anchor="ctr"/>
          <a:lstStyle/>
          <a:p>
            <a:pPr algn="l" indent="0" marL="0">
              <a:buNone/>
            </a:pPr>
            <a:r>
              <a:rPr lang="en-US" sz="1100" dirty="0">
                <a:solidFill>
                  <a:srgbClr val="DCE6FA"/>
                </a:solidFill>
                <a:latin typeface="Calibri" pitchFamily="34" charset="0"/>
                <a:ea typeface="Calibri" pitchFamily="34" charset="-122"/>
                <a:cs typeface="Calibri" pitchFamily="34" charset="-120"/>
              </a:rPr>
              <a:t>Đà Nẵng, Việt Nam</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5F8FC"/>
        </a:solidFill>
      </p:bgPr>
    </p:bg>
    <p:spTree>
      <p:nvGrpSpPr>
        <p:cNvPr id="1" name=""/>
        <p:cNvGrpSpPr/>
        <p:nvPr/>
      </p:nvGrpSpPr>
      <p:grpSpPr>
        <a:xfrm>
          <a:off x="0" y="0"/>
          <a:ext cx="0" cy="0"/>
          <a:chOff x="0" y="0"/>
          <a:chExt cx="0" cy="0"/>
        </a:xfrm>
      </p:grpSpPr>
      <p:pic>
        <p:nvPicPr>
          <p:cNvPr id="2" name="Image 0" descr="ic/star_b.png">    </p:cNvPr>
          <p:cNvPicPr>
            <a:picLocks noChangeAspect="1"/>
          </p:cNvPicPr>
          <p:nvPr/>
        </p:nvPicPr>
        <p:blipFill>
          <a:blip r:embed="rId1"/>
          <a:stretch>
            <a:fillRect/>
          </a:stretch>
        </p:blipFill>
        <p:spPr>
          <a:xfrm>
            <a:off x="548640" y="566928"/>
            <a:ext cx="182880" cy="182880"/>
          </a:xfrm>
          <a:prstGeom prst="rect">
            <a:avLst/>
          </a:prstGeom>
        </p:spPr>
      </p:pic>
      <p:sp>
        <p:nvSpPr>
          <p:cNvPr id="3" name="Text 0"/>
          <p:cNvSpPr/>
          <p:nvPr/>
        </p:nvSpPr>
        <p:spPr>
          <a:xfrm>
            <a:off x="822960" y="502920"/>
            <a:ext cx="10058400" cy="310896"/>
          </a:xfrm>
          <a:prstGeom prst="rect">
            <a:avLst/>
          </a:prstGeom>
          <a:noFill/>
          <a:ln/>
        </p:spPr>
        <p:txBody>
          <a:bodyPr wrap="square" lIns="0" tIns="0" rIns="0" bIns="0" rtlCol="0" anchor="ctr"/>
          <a:lstStyle/>
          <a:p>
            <a:pPr algn="l" indent="0" marL="0">
              <a:buNone/>
            </a:pPr>
            <a:r>
              <a:rPr lang="en-US" sz="1150" b="1" spc="140" kern="0" dirty="0">
                <a:solidFill>
                  <a:srgbClr val="2E6BE6"/>
                </a:solidFill>
                <a:latin typeface="Trebuchet MS" pitchFamily="34" charset="0"/>
                <a:ea typeface="Trebuchet MS" pitchFamily="34" charset="-122"/>
                <a:cs typeface="Trebuchet MS" pitchFamily="34" charset="-120"/>
              </a:rPr>
              <a:t>DỊCH VỤ 04 / 04</a:t>
            </a:r>
            <a:endParaRPr lang="en-US" sz="1150" dirty="0"/>
          </a:p>
        </p:txBody>
      </p:sp>
      <p:sp>
        <p:nvSpPr>
          <p:cNvPr id="4" name="Text 1"/>
          <p:cNvSpPr/>
          <p:nvPr/>
        </p:nvSpPr>
        <p:spPr>
          <a:xfrm>
            <a:off x="548640" y="868680"/>
            <a:ext cx="11064240" cy="640080"/>
          </a:xfrm>
          <a:prstGeom prst="rect">
            <a:avLst/>
          </a:prstGeom>
          <a:noFill/>
          <a:ln/>
        </p:spPr>
        <p:txBody>
          <a:bodyPr wrap="square" lIns="0" tIns="0" rIns="0" bIns="0" rtlCol="0" anchor="ctr"/>
          <a:lstStyle/>
          <a:p>
            <a:pPr algn="l" indent="0" marL="0">
              <a:buNone/>
            </a:pPr>
            <a:r>
              <a:rPr lang="en-US" sz="2900" b="1" dirty="0">
                <a:solidFill>
                  <a:srgbClr val="14233E"/>
                </a:solidFill>
                <a:latin typeface="Trebuchet MS" pitchFamily="34" charset="0"/>
                <a:ea typeface="Trebuchet MS" pitchFamily="34" charset="-122"/>
                <a:cs typeface="Trebuchet MS" pitchFamily="34" charset="-120"/>
              </a:rPr>
              <a:t>Đào tạo &amp; Chuyển giao</a:t>
            </a:r>
            <a:endParaRPr lang="en-US" sz="2900" dirty="0"/>
          </a:p>
        </p:txBody>
      </p:sp>
      <p:sp>
        <p:nvSpPr>
          <p:cNvPr id="5" name="Shape 2"/>
          <p:cNvSpPr/>
          <p:nvPr/>
        </p:nvSpPr>
        <p:spPr>
          <a:xfrm>
            <a:off x="548640" y="1874520"/>
            <a:ext cx="1051560" cy="1051560"/>
          </a:xfrm>
          <a:prstGeom prst="roundRect">
            <a:avLst>
              <a:gd name="adj" fmla="val 28000"/>
            </a:avLst>
          </a:prstGeom>
          <a:solidFill>
            <a:srgbClr val="2E6BE6"/>
          </a:solidFill>
          <a:ln/>
        </p:spPr>
      </p:sp>
      <p:pic>
        <p:nvPicPr>
          <p:cNvPr id="6" name="Image 1" descr="ic/train_w.png">    </p:cNvPr>
          <p:cNvPicPr>
            <a:picLocks noChangeAspect="1"/>
          </p:cNvPicPr>
          <p:nvPr/>
        </p:nvPicPr>
        <p:blipFill>
          <a:blip r:embed="rId2"/>
          <a:stretch>
            <a:fillRect/>
          </a:stretch>
        </p:blipFill>
        <p:spPr>
          <a:xfrm>
            <a:off x="822046" y="2147926"/>
            <a:ext cx="504749" cy="504749"/>
          </a:xfrm>
          <a:prstGeom prst="rect">
            <a:avLst/>
          </a:prstGeom>
        </p:spPr>
      </p:pic>
      <p:sp>
        <p:nvSpPr>
          <p:cNvPr id="7" name="Text 3"/>
          <p:cNvSpPr/>
          <p:nvPr/>
        </p:nvSpPr>
        <p:spPr>
          <a:xfrm>
            <a:off x="548640" y="3154680"/>
            <a:ext cx="5852160" cy="822960"/>
          </a:xfrm>
          <a:prstGeom prst="rect">
            <a:avLst/>
          </a:prstGeom>
          <a:noFill/>
          <a:ln/>
        </p:spPr>
        <p:txBody>
          <a:bodyPr wrap="square" lIns="0" tIns="0" rIns="0" bIns="0" rtlCol="0" anchor="t"/>
          <a:lstStyle/>
          <a:p>
            <a:pPr algn="l" indent="0" marL="0">
              <a:lnSpc>
                <a:spcPct val="135000"/>
              </a:lnSpc>
              <a:buNone/>
            </a:pPr>
            <a:r>
              <a:rPr lang="en-US" sz="1300" dirty="0">
                <a:solidFill>
                  <a:srgbClr val="5B6C88"/>
                </a:solidFill>
                <a:latin typeface="Calibri" pitchFamily="34" charset="0"/>
                <a:ea typeface="Calibri" pitchFamily="34" charset="-122"/>
                <a:cs typeface="Calibri" pitchFamily="34" charset="-120"/>
              </a:rPr>
              <a:t>Nâng cao năng lực số cho đội ngũ và chuyển giao tri thức để tổ chức tự vận hành, phát triển bền vững.</a:t>
            </a:r>
            <a:endParaRPr lang="en-US" sz="1300" dirty="0"/>
          </a:p>
        </p:txBody>
      </p:sp>
      <p:sp>
        <p:nvSpPr>
          <p:cNvPr id="8" name="Text 4"/>
          <p:cNvSpPr/>
          <p:nvPr/>
        </p:nvSpPr>
        <p:spPr>
          <a:xfrm>
            <a:off x="548640" y="4160520"/>
            <a:ext cx="5852160" cy="310896"/>
          </a:xfrm>
          <a:prstGeom prst="rect">
            <a:avLst/>
          </a:prstGeom>
          <a:noFill/>
          <a:ln/>
        </p:spPr>
        <p:txBody>
          <a:bodyPr wrap="square" lIns="0" tIns="0" rIns="0" bIns="0" rtlCol="0" anchor="ctr"/>
          <a:lstStyle/>
          <a:p>
            <a:pPr algn="l" indent="0" marL="0">
              <a:buNone/>
            </a:pPr>
            <a:r>
              <a:rPr lang="en-US" sz="1050" b="1" spc="100" kern="0" dirty="0">
                <a:solidFill>
                  <a:srgbClr val="2E6BE6"/>
                </a:solidFill>
                <a:latin typeface="Trebuchet MS" pitchFamily="34" charset="0"/>
                <a:ea typeface="Trebuchet MS" pitchFamily="34" charset="-122"/>
                <a:cs typeface="Trebuchet MS" pitchFamily="34" charset="-120"/>
              </a:rPr>
              <a:t>CHÚNG TÔI CUNG CẤP</a:t>
            </a:r>
            <a:endParaRPr lang="en-US" sz="1050" dirty="0"/>
          </a:p>
        </p:txBody>
      </p:sp>
      <p:sp>
        <p:nvSpPr>
          <p:cNvPr id="9" name="Shape 5"/>
          <p:cNvSpPr/>
          <p:nvPr/>
        </p:nvSpPr>
        <p:spPr>
          <a:xfrm>
            <a:off x="548640" y="4617720"/>
            <a:ext cx="128016" cy="128016"/>
          </a:xfrm>
          <a:prstGeom prst="ellipse">
            <a:avLst/>
          </a:prstGeom>
          <a:solidFill>
            <a:srgbClr val="2E6BE6"/>
          </a:solidFill>
          <a:ln/>
        </p:spPr>
      </p:sp>
      <p:pic>
        <p:nvPicPr>
          <p:cNvPr id="10" name="Image 2" descr="ic/check_w.png">    </p:cNvPr>
          <p:cNvPicPr>
            <a:picLocks noChangeAspect="1"/>
          </p:cNvPicPr>
          <p:nvPr/>
        </p:nvPicPr>
        <p:blipFill>
          <a:blip r:embed="rId3"/>
          <a:stretch>
            <a:fillRect/>
          </a:stretch>
        </p:blipFill>
        <p:spPr>
          <a:xfrm>
            <a:off x="571500" y="4640580"/>
            <a:ext cx="82296" cy="82296"/>
          </a:xfrm>
          <a:prstGeom prst="rect">
            <a:avLst/>
          </a:prstGeom>
        </p:spPr>
      </p:pic>
      <p:sp>
        <p:nvSpPr>
          <p:cNvPr id="11" name="Text 6"/>
          <p:cNvSpPr/>
          <p:nvPr/>
        </p:nvSpPr>
        <p:spPr>
          <a:xfrm>
            <a:off x="804672" y="4526280"/>
            <a:ext cx="5596128" cy="310896"/>
          </a:xfrm>
          <a:prstGeom prst="rect">
            <a:avLst/>
          </a:prstGeom>
          <a:noFill/>
          <a:ln/>
        </p:spPr>
        <p:txBody>
          <a:bodyPr wrap="square" lIns="0" tIns="0" rIns="0" bIns="0" rtlCol="0" anchor="ctr"/>
          <a:lstStyle/>
          <a:p>
            <a:pPr algn="l" indent="0" marL="0">
              <a:buNone/>
            </a:pPr>
            <a:r>
              <a:rPr lang="en-US" sz="1150" dirty="0">
                <a:solidFill>
                  <a:srgbClr val="14233E"/>
                </a:solidFill>
                <a:latin typeface="Calibri" pitchFamily="34" charset="0"/>
                <a:ea typeface="Calibri" pitchFamily="34" charset="-122"/>
                <a:cs typeface="Calibri" pitchFamily="34" charset="-120"/>
              </a:rPr>
              <a:t>Kiến thức tổng quan về chuyển đổi số</a:t>
            </a:r>
            <a:endParaRPr lang="en-US" sz="1150" dirty="0"/>
          </a:p>
        </p:txBody>
      </p:sp>
      <p:sp>
        <p:nvSpPr>
          <p:cNvPr id="12" name="Shape 7"/>
          <p:cNvSpPr/>
          <p:nvPr/>
        </p:nvSpPr>
        <p:spPr>
          <a:xfrm>
            <a:off x="548640" y="5074920"/>
            <a:ext cx="128016" cy="128016"/>
          </a:xfrm>
          <a:prstGeom prst="ellipse">
            <a:avLst/>
          </a:prstGeom>
          <a:solidFill>
            <a:srgbClr val="2E6BE6"/>
          </a:solidFill>
          <a:ln/>
        </p:spPr>
      </p:sp>
      <p:pic>
        <p:nvPicPr>
          <p:cNvPr id="13" name="Image 3" descr="ic/check_w.png">    </p:cNvPr>
          <p:cNvPicPr>
            <a:picLocks noChangeAspect="1"/>
          </p:cNvPicPr>
          <p:nvPr/>
        </p:nvPicPr>
        <p:blipFill>
          <a:blip r:embed="rId4"/>
          <a:stretch>
            <a:fillRect/>
          </a:stretch>
        </p:blipFill>
        <p:spPr>
          <a:xfrm>
            <a:off x="571500" y="5097780"/>
            <a:ext cx="82296" cy="82296"/>
          </a:xfrm>
          <a:prstGeom prst="rect">
            <a:avLst/>
          </a:prstGeom>
        </p:spPr>
      </p:pic>
      <p:sp>
        <p:nvSpPr>
          <p:cNvPr id="14" name="Text 8"/>
          <p:cNvSpPr/>
          <p:nvPr/>
        </p:nvSpPr>
        <p:spPr>
          <a:xfrm>
            <a:off x="804672" y="4983480"/>
            <a:ext cx="5596128" cy="310896"/>
          </a:xfrm>
          <a:prstGeom prst="rect">
            <a:avLst/>
          </a:prstGeom>
          <a:noFill/>
          <a:ln/>
        </p:spPr>
        <p:txBody>
          <a:bodyPr wrap="square" lIns="0" tIns="0" rIns="0" bIns="0" rtlCol="0" anchor="ctr"/>
          <a:lstStyle/>
          <a:p>
            <a:pPr algn="l" indent="0" marL="0">
              <a:buNone/>
            </a:pPr>
            <a:r>
              <a:rPr lang="en-US" sz="1150" dirty="0">
                <a:solidFill>
                  <a:srgbClr val="14233E"/>
                </a:solidFill>
                <a:latin typeface="Calibri" pitchFamily="34" charset="0"/>
                <a:ea typeface="Calibri" pitchFamily="34" charset="-122"/>
                <a:cs typeface="Calibri" pitchFamily="34" charset="-120"/>
              </a:rPr>
              <a:t>Ứng dụng AI tạo sinh &amp; prompt cho công việc</a:t>
            </a:r>
            <a:endParaRPr lang="en-US" sz="1150" dirty="0"/>
          </a:p>
        </p:txBody>
      </p:sp>
      <p:sp>
        <p:nvSpPr>
          <p:cNvPr id="15" name="Shape 9"/>
          <p:cNvSpPr/>
          <p:nvPr/>
        </p:nvSpPr>
        <p:spPr>
          <a:xfrm>
            <a:off x="548640" y="5532120"/>
            <a:ext cx="128016" cy="128016"/>
          </a:xfrm>
          <a:prstGeom prst="ellipse">
            <a:avLst/>
          </a:prstGeom>
          <a:solidFill>
            <a:srgbClr val="2E6BE6"/>
          </a:solidFill>
          <a:ln/>
        </p:spPr>
      </p:sp>
      <p:pic>
        <p:nvPicPr>
          <p:cNvPr id="16" name="Image 4" descr="ic/check_w.png">    </p:cNvPr>
          <p:cNvPicPr>
            <a:picLocks noChangeAspect="1"/>
          </p:cNvPicPr>
          <p:nvPr/>
        </p:nvPicPr>
        <p:blipFill>
          <a:blip r:embed="rId5"/>
          <a:stretch>
            <a:fillRect/>
          </a:stretch>
        </p:blipFill>
        <p:spPr>
          <a:xfrm>
            <a:off x="571500" y="5554980"/>
            <a:ext cx="82296" cy="82296"/>
          </a:xfrm>
          <a:prstGeom prst="rect">
            <a:avLst/>
          </a:prstGeom>
        </p:spPr>
      </p:pic>
      <p:sp>
        <p:nvSpPr>
          <p:cNvPr id="17" name="Text 10"/>
          <p:cNvSpPr/>
          <p:nvPr/>
        </p:nvSpPr>
        <p:spPr>
          <a:xfrm>
            <a:off x="804672" y="5440680"/>
            <a:ext cx="5596128" cy="310896"/>
          </a:xfrm>
          <a:prstGeom prst="rect">
            <a:avLst/>
          </a:prstGeom>
          <a:noFill/>
          <a:ln/>
        </p:spPr>
        <p:txBody>
          <a:bodyPr wrap="square" lIns="0" tIns="0" rIns="0" bIns="0" rtlCol="0" anchor="ctr"/>
          <a:lstStyle/>
          <a:p>
            <a:pPr algn="l" indent="0" marL="0">
              <a:buNone/>
            </a:pPr>
            <a:r>
              <a:rPr lang="en-US" sz="1150" dirty="0">
                <a:solidFill>
                  <a:srgbClr val="14233E"/>
                </a:solidFill>
                <a:latin typeface="Calibri" pitchFamily="34" charset="0"/>
                <a:ea typeface="Calibri" pitchFamily="34" charset="-122"/>
                <a:cs typeface="Calibri" pitchFamily="34" charset="-120"/>
              </a:rPr>
              <a:t>Văn hóa số và quản trị dữ liệu</a:t>
            </a:r>
            <a:endParaRPr lang="en-US" sz="1150" dirty="0"/>
          </a:p>
        </p:txBody>
      </p:sp>
      <p:sp>
        <p:nvSpPr>
          <p:cNvPr id="18" name="Shape 11"/>
          <p:cNvSpPr/>
          <p:nvPr/>
        </p:nvSpPr>
        <p:spPr>
          <a:xfrm>
            <a:off x="548640" y="5989320"/>
            <a:ext cx="128016" cy="128016"/>
          </a:xfrm>
          <a:prstGeom prst="ellipse">
            <a:avLst/>
          </a:prstGeom>
          <a:solidFill>
            <a:srgbClr val="2E6BE6"/>
          </a:solidFill>
          <a:ln/>
        </p:spPr>
      </p:sp>
      <p:pic>
        <p:nvPicPr>
          <p:cNvPr id="19" name="Image 5" descr="ic/check_w.png">    </p:cNvPr>
          <p:cNvPicPr>
            <a:picLocks noChangeAspect="1"/>
          </p:cNvPicPr>
          <p:nvPr/>
        </p:nvPicPr>
        <p:blipFill>
          <a:blip r:embed="rId6"/>
          <a:stretch>
            <a:fillRect/>
          </a:stretch>
        </p:blipFill>
        <p:spPr>
          <a:xfrm>
            <a:off x="571500" y="6012180"/>
            <a:ext cx="82296" cy="82296"/>
          </a:xfrm>
          <a:prstGeom prst="rect">
            <a:avLst/>
          </a:prstGeom>
        </p:spPr>
      </p:pic>
      <p:sp>
        <p:nvSpPr>
          <p:cNvPr id="20" name="Text 12"/>
          <p:cNvSpPr/>
          <p:nvPr/>
        </p:nvSpPr>
        <p:spPr>
          <a:xfrm>
            <a:off x="804672" y="5897880"/>
            <a:ext cx="5596128" cy="310896"/>
          </a:xfrm>
          <a:prstGeom prst="rect">
            <a:avLst/>
          </a:prstGeom>
          <a:noFill/>
          <a:ln/>
        </p:spPr>
        <p:txBody>
          <a:bodyPr wrap="square" lIns="0" tIns="0" rIns="0" bIns="0" rtlCol="0" anchor="ctr"/>
          <a:lstStyle/>
          <a:p>
            <a:pPr algn="l" indent="0" marL="0">
              <a:buNone/>
            </a:pPr>
            <a:r>
              <a:rPr lang="en-US" sz="1150" dirty="0">
                <a:solidFill>
                  <a:srgbClr val="14233E"/>
                </a:solidFill>
                <a:latin typeface="Calibri" pitchFamily="34" charset="0"/>
                <a:ea typeface="Calibri" pitchFamily="34" charset="-122"/>
                <a:cs typeface="Calibri" pitchFamily="34" charset="-120"/>
              </a:rPr>
              <a:t>Quản trị công nghệ, phương pháp Agile/Scrum</a:t>
            </a:r>
            <a:endParaRPr lang="en-US" sz="1150" dirty="0"/>
          </a:p>
        </p:txBody>
      </p:sp>
      <p:sp>
        <p:nvSpPr>
          <p:cNvPr id="21" name="Shape 13"/>
          <p:cNvSpPr/>
          <p:nvPr/>
        </p:nvSpPr>
        <p:spPr>
          <a:xfrm>
            <a:off x="6858000" y="1874520"/>
            <a:ext cx="4782312" cy="4160520"/>
          </a:xfrm>
          <a:prstGeom prst="roundRect">
            <a:avLst>
              <a:gd name="adj" fmla="val 2637"/>
            </a:avLst>
          </a:prstGeom>
          <a:solidFill>
            <a:srgbClr val="EAF2FD"/>
          </a:solidFill>
          <a:ln/>
        </p:spPr>
      </p:sp>
      <p:sp>
        <p:nvSpPr>
          <p:cNvPr id="22" name="Text 14"/>
          <p:cNvSpPr/>
          <p:nvPr/>
        </p:nvSpPr>
        <p:spPr>
          <a:xfrm>
            <a:off x="7242048" y="2148840"/>
            <a:ext cx="4014216" cy="329184"/>
          </a:xfrm>
          <a:prstGeom prst="rect">
            <a:avLst/>
          </a:prstGeom>
          <a:noFill/>
          <a:ln/>
        </p:spPr>
        <p:txBody>
          <a:bodyPr wrap="square" lIns="0" tIns="0" rIns="0" bIns="0" rtlCol="0" anchor="ctr"/>
          <a:lstStyle/>
          <a:p>
            <a:pPr algn="l" indent="0" marL="0">
              <a:buNone/>
            </a:pPr>
            <a:r>
              <a:rPr lang="en-US" sz="1250" b="1" dirty="0">
                <a:solidFill>
                  <a:srgbClr val="14233E"/>
                </a:solidFill>
                <a:latin typeface="Trebuchet MS" pitchFamily="34" charset="0"/>
                <a:ea typeface="Trebuchet MS" pitchFamily="34" charset="-122"/>
                <a:cs typeface="Trebuchet MS" pitchFamily="34" charset="-120"/>
              </a:rPr>
              <a:t>CHƯƠNG TRÌNH ĐÀO TẠO</a:t>
            </a:r>
            <a:endParaRPr lang="en-US" sz="1250" dirty="0"/>
          </a:p>
        </p:txBody>
      </p:sp>
      <p:sp>
        <p:nvSpPr>
          <p:cNvPr id="23" name="Shape 15"/>
          <p:cNvSpPr/>
          <p:nvPr/>
        </p:nvSpPr>
        <p:spPr>
          <a:xfrm>
            <a:off x="7242048" y="2697480"/>
            <a:ext cx="4014216" cy="713232"/>
          </a:xfrm>
          <a:prstGeom prst="roundRect">
            <a:avLst>
              <a:gd name="adj" fmla="val 10256"/>
            </a:avLst>
          </a:prstGeom>
          <a:solidFill>
            <a:srgbClr val="FFFFFF"/>
          </a:solidFill>
          <a:ln w="12700">
            <a:solidFill>
              <a:srgbClr val="E1E9F5"/>
            </a:solidFill>
            <a:prstDash val="solid"/>
          </a:ln>
        </p:spPr>
      </p:sp>
      <p:sp>
        <p:nvSpPr>
          <p:cNvPr id="24" name="Shape 16"/>
          <p:cNvSpPr/>
          <p:nvPr/>
        </p:nvSpPr>
        <p:spPr>
          <a:xfrm>
            <a:off x="7406640" y="2843784"/>
            <a:ext cx="420624" cy="420624"/>
          </a:xfrm>
          <a:prstGeom prst="roundRect">
            <a:avLst>
              <a:gd name="adj" fmla="val 28000"/>
            </a:avLst>
          </a:prstGeom>
          <a:solidFill>
            <a:srgbClr val="2E6BE6"/>
          </a:solidFill>
          <a:ln/>
        </p:spPr>
      </p:sp>
      <p:pic>
        <p:nvPicPr>
          <p:cNvPr id="25" name="Image 6" descr="ic/human_w.png">    </p:cNvPr>
          <p:cNvPicPr>
            <a:picLocks noChangeAspect="1"/>
          </p:cNvPicPr>
          <p:nvPr/>
        </p:nvPicPr>
        <p:blipFill>
          <a:blip r:embed="rId7"/>
          <a:stretch>
            <a:fillRect/>
          </a:stretch>
        </p:blipFill>
        <p:spPr>
          <a:xfrm>
            <a:off x="7516002" y="2953146"/>
            <a:ext cx="201900" cy="201900"/>
          </a:xfrm>
          <a:prstGeom prst="rect">
            <a:avLst/>
          </a:prstGeom>
        </p:spPr>
      </p:pic>
      <p:sp>
        <p:nvSpPr>
          <p:cNvPr id="26" name="Text 17"/>
          <p:cNvSpPr/>
          <p:nvPr/>
        </p:nvSpPr>
        <p:spPr>
          <a:xfrm>
            <a:off x="8001000" y="2788920"/>
            <a:ext cx="3182112" cy="292608"/>
          </a:xfrm>
          <a:prstGeom prst="rect">
            <a:avLst/>
          </a:prstGeom>
          <a:noFill/>
          <a:ln/>
        </p:spPr>
        <p:txBody>
          <a:bodyPr wrap="square" lIns="0" tIns="0" rIns="0" bIns="0" rtlCol="0" anchor="ctr"/>
          <a:lstStyle/>
          <a:p>
            <a:pPr algn="l" indent="0" marL="0">
              <a:buNone/>
            </a:pPr>
            <a:r>
              <a:rPr lang="en-US" sz="1250" b="1" dirty="0">
                <a:solidFill>
                  <a:srgbClr val="14233E"/>
                </a:solidFill>
                <a:latin typeface="Trebuchet MS" pitchFamily="34" charset="0"/>
                <a:ea typeface="Trebuchet MS" pitchFamily="34" charset="-122"/>
                <a:cs typeface="Trebuchet MS" pitchFamily="34" charset="-120"/>
              </a:rPr>
              <a:t>Cho lãnh đạo</a:t>
            </a:r>
            <a:endParaRPr lang="en-US" sz="1250" dirty="0"/>
          </a:p>
        </p:txBody>
      </p:sp>
      <p:sp>
        <p:nvSpPr>
          <p:cNvPr id="27" name="Text 18"/>
          <p:cNvSpPr/>
          <p:nvPr/>
        </p:nvSpPr>
        <p:spPr>
          <a:xfrm>
            <a:off x="8001000" y="3063240"/>
            <a:ext cx="3182112" cy="274320"/>
          </a:xfrm>
          <a:prstGeom prst="rect">
            <a:avLst/>
          </a:prstGeom>
          <a:noFill/>
          <a:ln/>
        </p:spPr>
        <p:txBody>
          <a:bodyPr wrap="square" lIns="0" tIns="0" rIns="0" bIns="0" rtlCol="0" anchor="ctr"/>
          <a:lstStyle/>
          <a:p>
            <a:pPr algn="l" indent="0" marL="0">
              <a:buNone/>
            </a:pPr>
            <a:r>
              <a:rPr lang="en-US" sz="1000" dirty="0">
                <a:solidFill>
                  <a:srgbClr val="5B6C88"/>
                </a:solidFill>
                <a:latin typeface="Calibri" pitchFamily="34" charset="0"/>
                <a:ea typeface="Calibri" pitchFamily="34" charset="-122"/>
                <a:cs typeface="Calibri" pitchFamily="34" charset="-120"/>
              </a:rPr>
              <a:t>Tư duy &amp; chiến lược số</a:t>
            </a:r>
            <a:endParaRPr lang="en-US" sz="1000" dirty="0"/>
          </a:p>
        </p:txBody>
      </p:sp>
      <p:sp>
        <p:nvSpPr>
          <p:cNvPr id="28" name="Shape 19"/>
          <p:cNvSpPr/>
          <p:nvPr/>
        </p:nvSpPr>
        <p:spPr>
          <a:xfrm>
            <a:off x="7242048" y="3538728"/>
            <a:ext cx="4014216" cy="713232"/>
          </a:xfrm>
          <a:prstGeom prst="roundRect">
            <a:avLst>
              <a:gd name="adj" fmla="val 10256"/>
            </a:avLst>
          </a:prstGeom>
          <a:solidFill>
            <a:srgbClr val="FFFFFF"/>
          </a:solidFill>
          <a:ln w="12700">
            <a:solidFill>
              <a:srgbClr val="E1E9F5"/>
            </a:solidFill>
            <a:prstDash val="solid"/>
          </a:ln>
        </p:spPr>
      </p:sp>
      <p:sp>
        <p:nvSpPr>
          <p:cNvPr id="29" name="Shape 20"/>
          <p:cNvSpPr/>
          <p:nvPr/>
        </p:nvSpPr>
        <p:spPr>
          <a:xfrm>
            <a:off x="7406640" y="3685032"/>
            <a:ext cx="420624" cy="420624"/>
          </a:xfrm>
          <a:prstGeom prst="roundRect">
            <a:avLst>
              <a:gd name="adj" fmla="val 28000"/>
            </a:avLst>
          </a:prstGeom>
          <a:solidFill>
            <a:srgbClr val="2E6BE6"/>
          </a:solidFill>
          <a:ln/>
        </p:spPr>
      </p:sp>
      <p:pic>
        <p:nvPicPr>
          <p:cNvPr id="30" name="Image 7" descr="ic/magic_w.png">    </p:cNvPr>
          <p:cNvPicPr>
            <a:picLocks noChangeAspect="1"/>
          </p:cNvPicPr>
          <p:nvPr/>
        </p:nvPicPr>
        <p:blipFill>
          <a:blip r:embed="rId8"/>
          <a:stretch>
            <a:fillRect/>
          </a:stretch>
        </p:blipFill>
        <p:spPr>
          <a:xfrm>
            <a:off x="7516002" y="3794394"/>
            <a:ext cx="201900" cy="201900"/>
          </a:xfrm>
          <a:prstGeom prst="rect">
            <a:avLst/>
          </a:prstGeom>
        </p:spPr>
      </p:pic>
      <p:sp>
        <p:nvSpPr>
          <p:cNvPr id="31" name="Text 21"/>
          <p:cNvSpPr/>
          <p:nvPr/>
        </p:nvSpPr>
        <p:spPr>
          <a:xfrm>
            <a:off x="8001000" y="3630168"/>
            <a:ext cx="3182112" cy="292608"/>
          </a:xfrm>
          <a:prstGeom prst="rect">
            <a:avLst/>
          </a:prstGeom>
          <a:noFill/>
          <a:ln/>
        </p:spPr>
        <p:txBody>
          <a:bodyPr wrap="square" lIns="0" tIns="0" rIns="0" bIns="0" rtlCol="0" anchor="ctr"/>
          <a:lstStyle/>
          <a:p>
            <a:pPr algn="l" indent="0" marL="0">
              <a:buNone/>
            </a:pPr>
            <a:r>
              <a:rPr lang="en-US" sz="1250" b="1" dirty="0">
                <a:solidFill>
                  <a:srgbClr val="14233E"/>
                </a:solidFill>
                <a:latin typeface="Trebuchet MS" pitchFamily="34" charset="0"/>
                <a:ea typeface="Trebuchet MS" pitchFamily="34" charset="-122"/>
                <a:cs typeface="Trebuchet MS" pitchFamily="34" charset="-120"/>
              </a:rPr>
              <a:t>Ứng dụng AI</a:t>
            </a:r>
            <a:endParaRPr lang="en-US" sz="1250" dirty="0"/>
          </a:p>
        </p:txBody>
      </p:sp>
      <p:sp>
        <p:nvSpPr>
          <p:cNvPr id="32" name="Text 22"/>
          <p:cNvSpPr/>
          <p:nvPr/>
        </p:nvSpPr>
        <p:spPr>
          <a:xfrm>
            <a:off x="8001000" y="3904488"/>
            <a:ext cx="3182112" cy="274320"/>
          </a:xfrm>
          <a:prstGeom prst="rect">
            <a:avLst/>
          </a:prstGeom>
          <a:noFill/>
          <a:ln/>
        </p:spPr>
        <p:txBody>
          <a:bodyPr wrap="square" lIns="0" tIns="0" rIns="0" bIns="0" rtlCol="0" anchor="ctr"/>
          <a:lstStyle/>
          <a:p>
            <a:pPr algn="l" indent="0" marL="0">
              <a:buNone/>
            </a:pPr>
            <a:r>
              <a:rPr lang="en-US" sz="1000" dirty="0">
                <a:solidFill>
                  <a:srgbClr val="5B6C88"/>
                </a:solidFill>
                <a:latin typeface="Calibri" pitchFamily="34" charset="0"/>
                <a:ea typeface="Calibri" pitchFamily="34" charset="-122"/>
                <a:cs typeface="Calibri" pitchFamily="34" charset="-120"/>
              </a:rPr>
              <a:t>Thực hành công cụ AI</a:t>
            </a:r>
            <a:endParaRPr lang="en-US" sz="1000" dirty="0"/>
          </a:p>
        </p:txBody>
      </p:sp>
      <p:sp>
        <p:nvSpPr>
          <p:cNvPr id="33" name="Shape 23"/>
          <p:cNvSpPr/>
          <p:nvPr/>
        </p:nvSpPr>
        <p:spPr>
          <a:xfrm>
            <a:off x="7242048" y="4379976"/>
            <a:ext cx="4014216" cy="713232"/>
          </a:xfrm>
          <a:prstGeom prst="roundRect">
            <a:avLst>
              <a:gd name="adj" fmla="val 10256"/>
            </a:avLst>
          </a:prstGeom>
          <a:solidFill>
            <a:srgbClr val="FFFFFF"/>
          </a:solidFill>
          <a:ln w="12700">
            <a:solidFill>
              <a:srgbClr val="E1E9F5"/>
            </a:solidFill>
            <a:prstDash val="solid"/>
          </a:ln>
        </p:spPr>
      </p:sp>
      <p:sp>
        <p:nvSpPr>
          <p:cNvPr id="34" name="Shape 24"/>
          <p:cNvSpPr/>
          <p:nvPr/>
        </p:nvSpPr>
        <p:spPr>
          <a:xfrm>
            <a:off x="7406640" y="4526280"/>
            <a:ext cx="420624" cy="420624"/>
          </a:xfrm>
          <a:prstGeom prst="roundRect">
            <a:avLst>
              <a:gd name="adj" fmla="val 28000"/>
            </a:avLst>
          </a:prstGeom>
          <a:solidFill>
            <a:srgbClr val="2E6BE6"/>
          </a:solidFill>
          <a:ln/>
        </p:spPr>
      </p:sp>
      <p:pic>
        <p:nvPicPr>
          <p:cNvPr id="35" name="Image 8" descr="ic/iterate_w.png">    </p:cNvPr>
          <p:cNvPicPr>
            <a:picLocks noChangeAspect="1"/>
          </p:cNvPicPr>
          <p:nvPr/>
        </p:nvPicPr>
        <p:blipFill>
          <a:blip r:embed="rId9"/>
          <a:stretch>
            <a:fillRect/>
          </a:stretch>
        </p:blipFill>
        <p:spPr>
          <a:xfrm>
            <a:off x="7516002" y="4635642"/>
            <a:ext cx="201900" cy="201900"/>
          </a:xfrm>
          <a:prstGeom prst="rect">
            <a:avLst/>
          </a:prstGeom>
        </p:spPr>
      </p:pic>
      <p:sp>
        <p:nvSpPr>
          <p:cNvPr id="36" name="Text 25"/>
          <p:cNvSpPr/>
          <p:nvPr/>
        </p:nvSpPr>
        <p:spPr>
          <a:xfrm>
            <a:off x="8001000" y="4471416"/>
            <a:ext cx="3182112" cy="292608"/>
          </a:xfrm>
          <a:prstGeom prst="rect">
            <a:avLst/>
          </a:prstGeom>
          <a:noFill/>
          <a:ln/>
        </p:spPr>
        <p:txBody>
          <a:bodyPr wrap="square" lIns="0" tIns="0" rIns="0" bIns="0" rtlCol="0" anchor="ctr"/>
          <a:lstStyle/>
          <a:p>
            <a:pPr algn="l" indent="0" marL="0">
              <a:buNone/>
            </a:pPr>
            <a:r>
              <a:rPr lang="en-US" sz="1250" b="1" dirty="0">
                <a:solidFill>
                  <a:srgbClr val="14233E"/>
                </a:solidFill>
                <a:latin typeface="Trebuchet MS" pitchFamily="34" charset="0"/>
                <a:ea typeface="Trebuchet MS" pitchFamily="34" charset="-122"/>
                <a:cs typeface="Trebuchet MS" pitchFamily="34" charset="-120"/>
              </a:rPr>
              <a:t>Agile/Scrum</a:t>
            </a:r>
            <a:endParaRPr lang="en-US" sz="1250" dirty="0"/>
          </a:p>
        </p:txBody>
      </p:sp>
      <p:sp>
        <p:nvSpPr>
          <p:cNvPr id="37" name="Text 26"/>
          <p:cNvSpPr/>
          <p:nvPr/>
        </p:nvSpPr>
        <p:spPr>
          <a:xfrm>
            <a:off x="8001000" y="4745736"/>
            <a:ext cx="3182112" cy="274320"/>
          </a:xfrm>
          <a:prstGeom prst="rect">
            <a:avLst/>
          </a:prstGeom>
          <a:noFill/>
          <a:ln/>
        </p:spPr>
        <p:txBody>
          <a:bodyPr wrap="square" lIns="0" tIns="0" rIns="0" bIns="0" rtlCol="0" anchor="ctr"/>
          <a:lstStyle/>
          <a:p>
            <a:pPr algn="l" indent="0" marL="0">
              <a:buNone/>
            </a:pPr>
            <a:r>
              <a:rPr lang="en-US" sz="1000" dirty="0">
                <a:solidFill>
                  <a:srgbClr val="5B6C88"/>
                </a:solidFill>
                <a:latin typeface="Calibri" pitchFamily="34" charset="0"/>
                <a:ea typeface="Calibri" pitchFamily="34" charset="-122"/>
                <a:cs typeface="Calibri" pitchFamily="34" charset="-120"/>
              </a:rPr>
              <a:t>Vận hành linh hoạt</a:t>
            </a:r>
            <a:endParaRPr lang="en-US" sz="1000" dirty="0"/>
          </a:p>
        </p:txBody>
      </p:sp>
      <p:sp>
        <p:nvSpPr>
          <p:cNvPr id="38" name="Shape 27"/>
          <p:cNvSpPr/>
          <p:nvPr/>
        </p:nvSpPr>
        <p:spPr>
          <a:xfrm>
            <a:off x="548640" y="6437376"/>
            <a:ext cx="11091672" cy="0"/>
          </a:xfrm>
          <a:prstGeom prst="line">
            <a:avLst/>
          </a:prstGeom>
          <a:noFill/>
          <a:ln w="12700">
            <a:solidFill>
              <a:srgbClr val="E1E9F5"/>
            </a:solidFill>
            <a:prstDash val="solid"/>
          </a:ln>
        </p:spPr>
      </p:sp>
      <p:sp>
        <p:nvSpPr>
          <p:cNvPr id="39" name="Text 28"/>
          <p:cNvSpPr/>
          <p:nvPr/>
        </p:nvSpPr>
        <p:spPr>
          <a:xfrm>
            <a:off x="548640" y="6492240"/>
            <a:ext cx="6400800" cy="274320"/>
          </a:xfrm>
          <a:prstGeom prst="rect">
            <a:avLst/>
          </a:prstGeom>
          <a:noFill/>
          <a:ln/>
        </p:spPr>
        <p:txBody>
          <a:bodyPr wrap="square" lIns="0" tIns="0" rIns="0" bIns="0" rtlCol="0" anchor="ctr"/>
          <a:lstStyle/>
          <a:p>
            <a:pPr algn="l" indent="0" marL="0">
              <a:buNone/>
            </a:pPr>
            <a:r>
              <a:rPr lang="en-US" sz="850" b="1" spc="50" kern="0" dirty="0">
                <a:solidFill>
                  <a:srgbClr val="5B6C88"/>
                </a:solidFill>
                <a:latin typeface="Trebuchet MS" pitchFamily="34" charset="0"/>
                <a:ea typeface="Trebuchet MS" pitchFamily="34" charset="-122"/>
                <a:cs typeface="Trebuchet MS" pitchFamily="34" charset="-120"/>
              </a:rPr>
              <a:t>PKH TECH · Beyond Technology, Beyond Tomorrow</a:t>
            </a:r>
            <a:endParaRPr lang="en-US" sz="850" dirty="0"/>
          </a:p>
        </p:txBody>
      </p:sp>
      <p:sp>
        <p:nvSpPr>
          <p:cNvPr id="40" name="Text 29"/>
          <p:cNvSpPr/>
          <p:nvPr/>
        </p:nvSpPr>
        <p:spPr>
          <a:xfrm>
            <a:off x="8869680" y="6492240"/>
            <a:ext cx="2770632" cy="274320"/>
          </a:xfrm>
          <a:prstGeom prst="rect">
            <a:avLst/>
          </a:prstGeom>
          <a:noFill/>
          <a:ln/>
        </p:spPr>
        <p:txBody>
          <a:bodyPr wrap="square" lIns="0" tIns="0" rIns="0" bIns="0" rtlCol="0" anchor="ctr"/>
          <a:lstStyle/>
          <a:p>
            <a:pPr algn="r" indent="0" marL="0">
              <a:buNone/>
            </a:pPr>
            <a:r>
              <a:rPr lang="en-US" sz="850" b="1" dirty="0">
                <a:solidFill>
                  <a:srgbClr val="5B6C88"/>
                </a:solidFill>
                <a:latin typeface="Trebuchet MS" pitchFamily="34" charset="0"/>
                <a:ea typeface="Trebuchet MS" pitchFamily="34" charset="-122"/>
                <a:cs typeface="Trebuchet MS" pitchFamily="34" charset="-120"/>
              </a:rPr>
              <a:t>10 / 20</a:t>
            </a:r>
            <a:endParaRPr lang="en-US" sz="8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0E1A30">
              <a:alpha val="74000"/>
            </a:srgbClr>
          </a:solidFill>
          <a:ln/>
        </p:spPr>
      </p:sp>
      <p:sp>
        <p:nvSpPr>
          <p:cNvPr id="3" name="Shape 1"/>
          <p:cNvSpPr/>
          <p:nvPr/>
        </p:nvSpPr>
        <p:spPr>
          <a:xfrm>
            <a:off x="0" y="0"/>
            <a:ext cx="7498080" cy="6858000"/>
          </a:xfrm>
          <a:prstGeom prst="rect">
            <a:avLst/>
          </a:prstGeom>
          <a:solidFill>
            <a:srgbClr val="0E1A30">
              <a:alpha val="45000"/>
            </a:srgbClr>
          </a:solidFill>
          <a:ln/>
        </p:spPr>
      </p:sp>
      <p:sp>
        <p:nvSpPr>
          <p:cNvPr id="4" name="Shape 2"/>
          <p:cNvSpPr/>
          <p:nvPr/>
        </p:nvSpPr>
        <p:spPr>
          <a:xfrm>
            <a:off x="0" y="0"/>
            <a:ext cx="12191695" cy="146304"/>
          </a:xfrm>
          <a:prstGeom prst="rect">
            <a:avLst/>
          </a:prstGeom>
          <a:solidFill>
            <a:srgbClr val="2E6BE6"/>
          </a:solidFill>
          <a:ln/>
        </p:spPr>
      </p:sp>
      <p:sp>
        <p:nvSpPr>
          <p:cNvPr id="5" name="Text 3"/>
          <p:cNvSpPr/>
          <p:nvPr/>
        </p:nvSpPr>
        <p:spPr>
          <a:xfrm>
            <a:off x="8961120" y="640080"/>
            <a:ext cx="2743200" cy="2743200"/>
          </a:xfrm>
          <a:prstGeom prst="rect">
            <a:avLst/>
          </a:prstGeom>
          <a:noFill/>
          <a:ln/>
        </p:spPr>
        <p:txBody>
          <a:bodyPr wrap="square" lIns="0" tIns="0" rIns="0" bIns="0" rtlCol="0" anchor="ctr"/>
          <a:lstStyle/>
          <a:p>
            <a:pPr algn="r" indent="0" marL="0">
              <a:buNone/>
            </a:pPr>
            <a:r>
              <a:rPr lang="en-US" sz="15000" b="1" dirty="0">
                <a:solidFill>
                  <a:srgbClr val="1B2E52"/>
                </a:solidFill>
                <a:latin typeface="Trebuchet MS" pitchFamily="34" charset="0"/>
                <a:ea typeface="Trebuchet MS" pitchFamily="34" charset="-122"/>
                <a:cs typeface="Trebuchet MS" pitchFamily="34" charset="-120"/>
              </a:rPr>
              <a:t>03</a:t>
            </a:r>
            <a:endParaRPr lang="en-US" sz="15000" dirty="0"/>
          </a:p>
        </p:txBody>
      </p:sp>
      <p:sp>
        <p:nvSpPr>
          <p:cNvPr id="6" name="Shape 4"/>
          <p:cNvSpPr/>
          <p:nvPr/>
        </p:nvSpPr>
        <p:spPr>
          <a:xfrm>
            <a:off x="685800" y="2377440"/>
            <a:ext cx="822960" cy="822960"/>
          </a:xfrm>
          <a:prstGeom prst="roundRect">
            <a:avLst>
              <a:gd name="adj" fmla="val 28000"/>
            </a:avLst>
          </a:prstGeom>
          <a:solidFill>
            <a:srgbClr val="2E6BE6"/>
          </a:solidFill>
          <a:ln/>
        </p:spPr>
      </p:sp>
      <p:pic>
        <p:nvPicPr>
          <p:cNvPr id="7" name="Image 0" descr="ic/bot_w.png">    </p:cNvPr>
          <p:cNvPicPr>
            <a:picLocks noChangeAspect="1"/>
          </p:cNvPicPr>
          <p:nvPr/>
        </p:nvPicPr>
        <p:blipFill>
          <a:blip r:embed="rId2"/>
          <a:stretch>
            <a:fillRect/>
          </a:stretch>
        </p:blipFill>
        <p:spPr>
          <a:xfrm>
            <a:off x="899770" y="2591410"/>
            <a:ext cx="395021" cy="395021"/>
          </a:xfrm>
          <a:prstGeom prst="rect">
            <a:avLst/>
          </a:prstGeom>
        </p:spPr>
      </p:pic>
      <p:sp>
        <p:nvSpPr>
          <p:cNvPr id="8" name="Text 5"/>
          <p:cNvSpPr/>
          <p:nvPr/>
        </p:nvSpPr>
        <p:spPr>
          <a:xfrm>
            <a:off x="713232" y="3383280"/>
            <a:ext cx="3657600" cy="365760"/>
          </a:xfrm>
          <a:prstGeom prst="rect">
            <a:avLst/>
          </a:prstGeom>
          <a:noFill/>
          <a:ln/>
        </p:spPr>
        <p:txBody>
          <a:bodyPr wrap="square" lIns="0" tIns="0" rIns="0" bIns="0" rtlCol="0" anchor="ctr"/>
          <a:lstStyle/>
          <a:p>
            <a:pPr algn="l" indent="0" marL="0">
              <a:buNone/>
            </a:pPr>
            <a:r>
              <a:rPr lang="en-US" sz="1300" b="1" spc="200" kern="0" dirty="0">
                <a:solidFill>
                  <a:srgbClr val="5AA0FF"/>
                </a:solidFill>
                <a:latin typeface="Trebuchet MS" pitchFamily="34" charset="0"/>
                <a:ea typeface="Trebuchet MS" pitchFamily="34" charset="-122"/>
                <a:cs typeface="Trebuchet MS" pitchFamily="34" charset="-120"/>
              </a:rPr>
              <a:t>ĐIỂM NHẤN</a:t>
            </a:r>
            <a:endParaRPr lang="en-US" sz="1300" dirty="0"/>
          </a:p>
        </p:txBody>
      </p:sp>
      <p:sp>
        <p:nvSpPr>
          <p:cNvPr id="9" name="Text 6"/>
          <p:cNvSpPr/>
          <p:nvPr/>
        </p:nvSpPr>
        <p:spPr>
          <a:xfrm>
            <a:off x="658368" y="3703320"/>
            <a:ext cx="8686800" cy="1280160"/>
          </a:xfrm>
          <a:prstGeom prst="rect">
            <a:avLst/>
          </a:prstGeom>
          <a:noFill/>
          <a:ln/>
        </p:spPr>
        <p:txBody>
          <a:bodyPr wrap="square" lIns="0" tIns="0" rIns="0" bIns="0" rtlCol="0" anchor="t"/>
          <a:lstStyle/>
          <a:p>
            <a:pPr algn="l" indent="0" marL="0">
              <a:buNone/>
            </a:pPr>
            <a:r>
              <a:rPr lang="en-US" sz="5600" b="1" dirty="0">
                <a:solidFill>
                  <a:srgbClr val="FFFFFF"/>
                </a:solidFill>
                <a:latin typeface="Trebuchet MS" pitchFamily="34" charset="0"/>
                <a:ea typeface="Trebuchet MS" pitchFamily="34" charset="-122"/>
                <a:cs typeface="Trebuchet MS" pitchFamily="34" charset="-120"/>
              </a:rPr>
              <a:t>AI &amp; </a:t>
            </a:r>
            <a:pPr algn="l" indent="0" marL="0">
              <a:buNone/>
            </a:pPr>
            <a:r>
              <a:rPr lang="en-US" sz="5600" b="1" dirty="0">
                <a:solidFill>
                  <a:srgbClr val="5AA0FF"/>
                </a:solidFill>
                <a:latin typeface="Trebuchet MS" pitchFamily="34" charset="0"/>
                <a:ea typeface="Trebuchet MS" pitchFamily="34" charset="-122"/>
                <a:cs typeface="Trebuchet MS" pitchFamily="34" charset="-120"/>
              </a:rPr>
              <a:t>Agentic</a:t>
            </a:r>
            <a:endParaRPr lang="en-US" sz="5600" dirty="0"/>
          </a:p>
        </p:txBody>
      </p:sp>
      <p:sp>
        <p:nvSpPr>
          <p:cNvPr id="10" name="Text 7"/>
          <p:cNvSpPr/>
          <p:nvPr/>
        </p:nvSpPr>
        <p:spPr>
          <a:xfrm>
            <a:off x="685800" y="4892040"/>
            <a:ext cx="8778240" cy="731520"/>
          </a:xfrm>
          <a:prstGeom prst="rect">
            <a:avLst/>
          </a:prstGeom>
          <a:noFill/>
          <a:ln/>
        </p:spPr>
        <p:txBody>
          <a:bodyPr wrap="square" lIns="0" tIns="0" rIns="0" bIns="0" rtlCol="0" anchor="ctr"/>
          <a:lstStyle/>
          <a:p>
            <a:pPr algn="l" indent="0" marL="0">
              <a:lnSpc>
                <a:spcPct val="125000"/>
              </a:lnSpc>
              <a:buNone/>
            </a:pPr>
            <a:r>
              <a:rPr lang="en-US" sz="1500" dirty="0">
                <a:solidFill>
                  <a:srgbClr val="DCE6FA"/>
                </a:solidFill>
                <a:latin typeface="Calibri" pitchFamily="34" charset="0"/>
                <a:ea typeface="Calibri" pitchFamily="34" charset="-122"/>
                <a:cs typeface="Calibri" pitchFamily="34" charset="-120"/>
              </a:rPr>
              <a:t>Đưa AI tạo sinh và tác tử tự động vào từng quy trình, từ ERP, CRM đến cổng dịch vụ công.</a:t>
            </a:r>
            <a:endParaRPr lang="en-US" sz="1500" dirty="0"/>
          </a:p>
        </p:txBody>
      </p:sp>
      <p:sp>
        <p:nvSpPr>
          <p:cNvPr id="11" name="Shape 8"/>
          <p:cNvSpPr/>
          <p:nvPr/>
        </p:nvSpPr>
        <p:spPr>
          <a:xfrm>
            <a:off x="548640" y="6437376"/>
            <a:ext cx="11091672" cy="0"/>
          </a:xfrm>
          <a:prstGeom prst="line">
            <a:avLst/>
          </a:prstGeom>
          <a:noFill/>
          <a:ln w="12700">
            <a:solidFill>
              <a:srgbClr val="2A3F68"/>
            </a:solidFill>
            <a:prstDash val="solid"/>
          </a:ln>
        </p:spPr>
      </p:sp>
      <p:sp>
        <p:nvSpPr>
          <p:cNvPr id="12" name="Text 9"/>
          <p:cNvSpPr/>
          <p:nvPr/>
        </p:nvSpPr>
        <p:spPr>
          <a:xfrm>
            <a:off x="548640" y="6492240"/>
            <a:ext cx="6400800" cy="274320"/>
          </a:xfrm>
          <a:prstGeom prst="rect">
            <a:avLst/>
          </a:prstGeom>
          <a:noFill/>
          <a:ln/>
        </p:spPr>
        <p:txBody>
          <a:bodyPr wrap="square" lIns="0" tIns="0" rIns="0" bIns="0" rtlCol="0" anchor="ctr"/>
          <a:lstStyle/>
          <a:p>
            <a:pPr algn="l" indent="0" marL="0">
              <a:buNone/>
            </a:pPr>
            <a:r>
              <a:rPr lang="en-US" sz="850" b="1" spc="50" kern="0" dirty="0">
                <a:solidFill>
                  <a:srgbClr val="93A6CB"/>
                </a:solidFill>
                <a:latin typeface="Trebuchet MS" pitchFamily="34" charset="0"/>
                <a:ea typeface="Trebuchet MS" pitchFamily="34" charset="-122"/>
                <a:cs typeface="Trebuchet MS" pitchFamily="34" charset="-120"/>
              </a:rPr>
              <a:t>PKH TECH · Beyond Technology, Beyond Tomorrow</a:t>
            </a:r>
            <a:endParaRPr lang="en-US" sz="850" dirty="0"/>
          </a:p>
        </p:txBody>
      </p:sp>
      <p:sp>
        <p:nvSpPr>
          <p:cNvPr id="13" name="Text 10"/>
          <p:cNvSpPr/>
          <p:nvPr/>
        </p:nvSpPr>
        <p:spPr>
          <a:xfrm>
            <a:off x="8869680" y="6492240"/>
            <a:ext cx="2770632" cy="274320"/>
          </a:xfrm>
          <a:prstGeom prst="rect">
            <a:avLst/>
          </a:prstGeom>
          <a:noFill/>
          <a:ln/>
        </p:spPr>
        <p:txBody>
          <a:bodyPr wrap="square" lIns="0" tIns="0" rIns="0" bIns="0" rtlCol="0" anchor="ctr"/>
          <a:lstStyle/>
          <a:p>
            <a:pPr algn="r" indent="0" marL="0">
              <a:buNone/>
            </a:pPr>
            <a:r>
              <a:rPr lang="en-US" sz="850" b="1" dirty="0">
                <a:solidFill>
                  <a:srgbClr val="93A6CB"/>
                </a:solidFill>
                <a:latin typeface="Trebuchet MS" pitchFamily="34" charset="0"/>
                <a:ea typeface="Trebuchet MS" pitchFamily="34" charset="-122"/>
                <a:cs typeface="Trebuchet MS" pitchFamily="34" charset="-120"/>
              </a:rPr>
              <a:t>11 / 20</a:t>
            </a:r>
            <a:endParaRPr lang="en-US" sz="8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5F8FC"/>
        </a:solidFill>
      </p:bgPr>
    </p:bg>
    <p:spTree>
      <p:nvGrpSpPr>
        <p:cNvPr id="1" name=""/>
        <p:cNvGrpSpPr/>
        <p:nvPr/>
      </p:nvGrpSpPr>
      <p:grpSpPr>
        <a:xfrm>
          <a:off x="0" y="0"/>
          <a:ext cx="0" cy="0"/>
          <a:chOff x="0" y="0"/>
          <a:chExt cx="0" cy="0"/>
        </a:xfrm>
      </p:grpSpPr>
      <p:pic>
        <p:nvPicPr>
          <p:cNvPr id="2" name="Image 0" descr="ic/star_b.png">    </p:cNvPr>
          <p:cNvPicPr>
            <a:picLocks noChangeAspect="1"/>
          </p:cNvPicPr>
          <p:nvPr/>
        </p:nvPicPr>
        <p:blipFill>
          <a:blip r:embed="rId1"/>
          <a:stretch>
            <a:fillRect/>
          </a:stretch>
        </p:blipFill>
        <p:spPr>
          <a:xfrm>
            <a:off x="548640" y="566928"/>
            <a:ext cx="182880" cy="182880"/>
          </a:xfrm>
          <a:prstGeom prst="rect">
            <a:avLst/>
          </a:prstGeom>
        </p:spPr>
      </p:pic>
      <p:sp>
        <p:nvSpPr>
          <p:cNvPr id="3" name="Text 0"/>
          <p:cNvSpPr/>
          <p:nvPr/>
        </p:nvSpPr>
        <p:spPr>
          <a:xfrm>
            <a:off x="822960" y="502920"/>
            <a:ext cx="10058400" cy="310896"/>
          </a:xfrm>
          <a:prstGeom prst="rect">
            <a:avLst/>
          </a:prstGeom>
          <a:noFill/>
          <a:ln/>
        </p:spPr>
        <p:txBody>
          <a:bodyPr wrap="square" lIns="0" tIns="0" rIns="0" bIns="0" rtlCol="0" anchor="ctr"/>
          <a:lstStyle/>
          <a:p>
            <a:pPr algn="l" indent="0" marL="0">
              <a:buNone/>
            </a:pPr>
            <a:r>
              <a:rPr lang="en-US" sz="1150" b="1" spc="140" kern="0" dirty="0">
                <a:solidFill>
                  <a:srgbClr val="2E6BE6"/>
                </a:solidFill>
                <a:latin typeface="Trebuchet MS" pitchFamily="34" charset="0"/>
                <a:ea typeface="Trebuchet MS" pitchFamily="34" charset="-122"/>
                <a:cs typeface="Trebuchet MS" pitchFamily="34" charset="-120"/>
              </a:rPr>
              <a:t>GIẢI PHÁP AI</a:t>
            </a:r>
            <a:endParaRPr lang="en-US" sz="1150" dirty="0"/>
          </a:p>
        </p:txBody>
      </p:sp>
      <p:sp>
        <p:nvSpPr>
          <p:cNvPr id="4" name="Text 1"/>
          <p:cNvSpPr/>
          <p:nvPr/>
        </p:nvSpPr>
        <p:spPr>
          <a:xfrm>
            <a:off x="548640" y="868680"/>
            <a:ext cx="11064240" cy="640080"/>
          </a:xfrm>
          <a:prstGeom prst="rect">
            <a:avLst/>
          </a:prstGeom>
          <a:noFill/>
          <a:ln/>
        </p:spPr>
        <p:txBody>
          <a:bodyPr wrap="square" lIns="0" tIns="0" rIns="0" bIns="0" rtlCol="0" anchor="ctr"/>
          <a:lstStyle/>
          <a:p>
            <a:pPr algn="l" indent="0" marL="0">
              <a:buNone/>
            </a:pPr>
            <a:r>
              <a:rPr lang="en-US" sz="2900" b="1" dirty="0">
                <a:solidFill>
                  <a:srgbClr val="14233E"/>
                </a:solidFill>
                <a:latin typeface="Trebuchet MS" pitchFamily="34" charset="0"/>
                <a:ea typeface="Trebuchet MS" pitchFamily="34" charset="-122"/>
                <a:cs typeface="Trebuchet MS" pitchFamily="34" charset="-120"/>
              </a:rPr>
              <a:t>Năng lực AI &amp; Agentic của PKH Tech</a:t>
            </a:r>
            <a:endParaRPr lang="en-US" sz="2900" dirty="0"/>
          </a:p>
        </p:txBody>
      </p:sp>
      <p:sp>
        <p:nvSpPr>
          <p:cNvPr id="5" name="Shape 2"/>
          <p:cNvSpPr/>
          <p:nvPr/>
        </p:nvSpPr>
        <p:spPr>
          <a:xfrm>
            <a:off x="548640" y="1828800"/>
            <a:ext cx="5394960" cy="4206240"/>
          </a:xfrm>
          <a:prstGeom prst="roundRect">
            <a:avLst>
              <a:gd name="adj" fmla="val 3043"/>
            </a:avLst>
          </a:prstGeom>
          <a:solidFill>
            <a:srgbClr val="0E1A30"/>
          </a:solidFill>
          <a:ln/>
          <a:effectLst>
            <a:outerShdw sx="100000" sy="100000" kx="0" ky="0" algn="bl" rotWithShape="0" blurRad="127000" dist="38100" dir="5400000">
              <a:srgbClr val="0B1220">
                <a:alpha val="18000"/>
              </a:srgbClr>
            </a:outerShdw>
          </a:effectLst>
        </p:spPr>
      </p:sp>
      <p:sp>
        <p:nvSpPr>
          <p:cNvPr id="6" name="Shape 3"/>
          <p:cNvSpPr/>
          <p:nvPr/>
        </p:nvSpPr>
        <p:spPr>
          <a:xfrm>
            <a:off x="914400" y="2194560"/>
            <a:ext cx="868680" cy="868680"/>
          </a:xfrm>
          <a:prstGeom prst="roundRect">
            <a:avLst>
              <a:gd name="adj" fmla="val 28000"/>
            </a:avLst>
          </a:prstGeom>
          <a:solidFill>
            <a:srgbClr val="2E6BE6"/>
          </a:solidFill>
          <a:ln/>
        </p:spPr>
      </p:sp>
      <p:pic>
        <p:nvPicPr>
          <p:cNvPr id="7" name="Image 1" descr="ic/bot_w.png">    </p:cNvPr>
          <p:cNvPicPr>
            <a:picLocks noChangeAspect="1"/>
          </p:cNvPicPr>
          <p:nvPr/>
        </p:nvPicPr>
        <p:blipFill>
          <a:blip r:embed="rId2"/>
          <a:stretch>
            <a:fillRect/>
          </a:stretch>
        </p:blipFill>
        <p:spPr>
          <a:xfrm>
            <a:off x="1140257" y="2420417"/>
            <a:ext cx="416966" cy="416966"/>
          </a:xfrm>
          <a:prstGeom prst="rect">
            <a:avLst/>
          </a:prstGeom>
        </p:spPr>
      </p:pic>
      <p:sp>
        <p:nvSpPr>
          <p:cNvPr id="8" name="Text 4"/>
          <p:cNvSpPr/>
          <p:nvPr/>
        </p:nvSpPr>
        <p:spPr>
          <a:xfrm>
            <a:off x="914400" y="3200400"/>
            <a:ext cx="4663440" cy="457200"/>
          </a:xfrm>
          <a:prstGeom prst="rect">
            <a:avLst/>
          </a:prstGeom>
          <a:noFill/>
          <a:ln/>
        </p:spPr>
        <p:txBody>
          <a:bodyPr wrap="square" lIns="0" tIns="0" rIns="0" bIns="0" rtlCol="0" anchor="ctr"/>
          <a:lstStyle/>
          <a:p>
            <a:pPr algn="l" indent="0" marL="0">
              <a:buNone/>
            </a:pPr>
            <a:r>
              <a:rPr lang="en-US" sz="2400" b="1" dirty="0">
                <a:solidFill>
                  <a:srgbClr val="FFFFFF"/>
                </a:solidFill>
                <a:latin typeface="Trebuchet MS" pitchFamily="34" charset="0"/>
                <a:ea typeface="Trebuchet MS" pitchFamily="34" charset="-122"/>
                <a:cs typeface="Trebuchet MS" pitchFamily="34" charset="-120"/>
              </a:rPr>
              <a:t>Agentic AI</a:t>
            </a:r>
            <a:endParaRPr lang="en-US" sz="2400" dirty="0"/>
          </a:p>
        </p:txBody>
      </p:sp>
      <p:sp>
        <p:nvSpPr>
          <p:cNvPr id="9" name="Text 5"/>
          <p:cNvSpPr/>
          <p:nvPr/>
        </p:nvSpPr>
        <p:spPr>
          <a:xfrm>
            <a:off x="914400" y="3703320"/>
            <a:ext cx="4663440" cy="1097280"/>
          </a:xfrm>
          <a:prstGeom prst="rect">
            <a:avLst/>
          </a:prstGeom>
          <a:noFill/>
          <a:ln/>
        </p:spPr>
        <p:txBody>
          <a:bodyPr wrap="square" lIns="0" tIns="0" rIns="0" bIns="0" rtlCol="0" anchor="t"/>
          <a:lstStyle/>
          <a:p>
            <a:pPr algn="l" indent="0" marL="0">
              <a:lnSpc>
                <a:spcPct val="134000"/>
              </a:lnSpc>
              <a:buNone/>
            </a:pPr>
            <a:r>
              <a:rPr lang="en-US" sz="1250" dirty="0">
                <a:solidFill>
                  <a:srgbClr val="DCE6FA"/>
                </a:solidFill>
                <a:latin typeface="Calibri" pitchFamily="34" charset="0"/>
                <a:ea typeface="Calibri" pitchFamily="34" charset="-122"/>
                <a:cs typeface="Calibri" pitchFamily="34" charset="-120"/>
              </a:rPr>
              <a:t>Tác tử tự động lập kế hoạch, gọi công cụ và hoàn thành tác vụ đa bước trên nhiều hệ thống, có giám sát của con người.</a:t>
            </a:r>
            <a:endParaRPr lang="en-US" sz="1250" dirty="0"/>
          </a:p>
        </p:txBody>
      </p:sp>
      <p:sp>
        <p:nvSpPr>
          <p:cNvPr id="10" name="Shape 6"/>
          <p:cNvSpPr/>
          <p:nvPr/>
        </p:nvSpPr>
        <p:spPr>
          <a:xfrm>
            <a:off x="914400" y="5257800"/>
            <a:ext cx="1316736" cy="457200"/>
          </a:xfrm>
          <a:prstGeom prst="roundRect">
            <a:avLst>
              <a:gd name="adj" fmla="val 50000"/>
            </a:avLst>
          </a:prstGeom>
          <a:solidFill>
            <a:srgbClr val="16274A"/>
          </a:solidFill>
          <a:ln w="12700">
            <a:solidFill>
              <a:srgbClr val="2A3F68"/>
            </a:solidFill>
            <a:prstDash val="solid"/>
          </a:ln>
        </p:spPr>
      </p:sp>
      <p:sp>
        <p:nvSpPr>
          <p:cNvPr id="11" name="Text 7"/>
          <p:cNvSpPr/>
          <p:nvPr/>
        </p:nvSpPr>
        <p:spPr>
          <a:xfrm>
            <a:off x="914400" y="5257800"/>
            <a:ext cx="1316736" cy="457200"/>
          </a:xfrm>
          <a:prstGeom prst="rect">
            <a:avLst/>
          </a:prstGeom>
          <a:noFill/>
          <a:ln/>
        </p:spPr>
        <p:txBody>
          <a:bodyPr wrap="square" lIns="0" tIns="0" rIns="0" bIns="0" rtlCol="0" anchor="ctr"/>
          <a:lstStyle/>
          <a:p>
            <a:pPr algn="ctr" indent="0" marL="0">
              <a:buNone/>
            </a:pPr>
            <a:r>
              <a:rPr lang="en-US" sz="1000" b="1" dirty="0">
                <a:solidFill>
                  <a:srgbClr val="DCE6FA"/>
                </a:solidFill>
                <a:latin typeface="Calibri" pitchFamily="34" charset="0"/>
                <a:ea typeface="Calibri" pitchFamily="34" charset="-122"/>
                <a:cs typeface="Calibri" pitchFamily="34" charset="-120"/>
              </a:rPr>
              <a:t>Multi-agent</a:t>
            </a:r>
            <a:endParaRPr lang="en-US" sz="1000" dirty="0"/>
          </a:p>
        </p:txBody>
      </p:sp>
      <p:sp>
        <p:nvSpPr>
          <p:cNvPr id="12" name="Shape 8"/>
          <p:cNvSpPr/>
          <p:nvPr/>
        </p:nvSpPr>
        <p:spPr>
          <a:xfrm>
            <a:off x="2395728" y="5257800"/>
            <a:ext cx="1399032" cy="457200"/>
          </a:xfrm>
          <a:prstGeom prst="roundRect">
            <a:avLst>
              <a:gd name="adj" fmla="val 50000"/>
            </a:avLst>
          </a:prstGeom>
          <a:solidFill>
            <a:srgbClr val="16274A"/>
          </a:solidFill>
          <a:ln w="12700">
            <a:solidFill>
              <a:srgbClr val="2A3F68"/>
            </a:solidFill>
            <a:prstDash val="solid"/>
          </a:ln>
        </p:spPr>
      </p:sp>
      <p:sp>
        <p:nvSpPr>
          <p:cNvPr id="13" name="Text 9"/>
          <p:cNvSpPr/>
          <p:nvPr/>
        </p:nvSpPr>
        <p:spPr>
          <a:xfrm>
            <a:off x="2395728" y="5257800"/>
            <a:ext cx="1399032" cy="457200"/>
          </a:xfrm>
          <a:prstGeom prst="rect">
            <a:avLst/>
          </a:prstGeom>
          <a:noFill/>
          <a:ln/>
        </p:spPr>
        <p:txBody>
          <a:bodyPr wrap="square" lIns="0" tIns="0" rIns="0" bIns="0" rtlCol="0" anchor="ctr"/>
          <a:lstStyle/>
          <a:p>
            <a:pPr algn="ctr" indent="0" marL="0">
              <a:buNone/>
            </a:pPr>
            <a:r>
              <a:rPr lang="en-US" sz="1000" b="1" dirty="0">
                <a:solidFill>
                  <a:srgbClr val="DCE6FA"/>
                </a:solidFill>
                <a:latin typeface="Calibri" pitchFamily="34" charset="0"/>
                <a:ea typeface="Calibri" pitchFamily="34" charset="-122"/>
                <a:cs typeface="Calibri" pitchFamily="34" charset="-120"/>
              </a:rPr>
              <a:t>Tool-calling</a:t>
            </a:r>
            <a:endParaRPr lang="en-US" sz="1000" dirty="0"/>
          </a:p>
        </p:txBody>
      </p:sp>
      <p:sp>
        <p:nvSpPr>
          <p:cNvPr id="14" name="Shape 10"/>
          <p:cNvSpPr/>
          <p:nvPr/>
        </p:nvSpPr>
        <p:spPr>
          <a:xfrm>
            <a:off x="3959352" y="5257800"/>
            <a:ext cx="1810512" cy="457200"/>
          </a:xfrm>
          <a:prstGeom prst="roundRect">
            <a:avLst>
              <a:gd name="adj" fmla="val 50000"/>
            </a:avLst>
          </a:prstGeom>
          <a:solidFill>
            <a:srgbClr val="16274A"/>
          </a:solidFill>
          <a:ln w="12700">
            <a:solidFill>
              <a:srgbClr val="2A3F68"/>
            </a:solidFill>
            <a:prstDash val="solid"/>
          </a:ln>
        </p:spPr>
      </p:sp>
      <p:sp>
        <p:nvSpPr>
          <p:cNvPr id="15" name="Text 11"/>
          <p:cNvSpPr/>
          <p:nvPr/>
        </p:nvSpPr>
        <p:spPr>
          <a:xfrm>
            <a:off x="3959352" y="5257800"/>
            <a:ext cx="1810512" cy="457200"/>
          </a:xfrm>
          <a:prstGeom prst="rect">
            <a:avLst/>
          </a:prstGeom>
          <a:noFill/>
          <a:ln/>
        </p:spPr>
        <p:txBody>
          <a:bodyPr wrap="square" lIns="0" tIns="0" rIns="0" bIns="0" rtlCol="0" anchor="ctr"/>
          <a:lstStyle/>
          <a:p>
            <a:pPr algn="ctr" indent="0" marL="0">
              <a:buNone/>
            </a:pPr>
            <a:r>
              <a:rPr lang="en-US" sz="1000" b="1" dirty="0">
                <a:solidFill>
                  <a:srgbClr val="DCE6FA"/>
                </a:solidFill>
                <a:latin typeface="Calibri" pitchFamily="34" charset="0"/>
                <a:ea typeface="Calibri" pitchFamily="34" charset="-122"/>
                <a:cs typeface="Calibri" pitchFamily="34" charset="-120"/>
              </a:rPr>
              <a:t>Human-in-the-loop</a:t>
            </a:r>
            <a:endParaRPr lang="en-US" sz="1000" dirty="0"/>
          </a:p>
        </p:txBody>
      </p:sp>
      <p:sp>
        <p:nvSpPr>
          <p:cNvPr id="16" name="Shape 12"/>
          <p:cNvSpPr/>
          <p:nvPr/>
        </p:nvSpPr>
        <p:spPr>
          <a:xfrm>
            <a:off x="6172200" y="1828800"/>
            <a:ext cx="2651760" cy="2029968"/>
          </a:xfrm>
          <a:prstGeom prst="roundRect">
            <a:avLst>
              <a:gd name="adj" fmla="val 4505"/>
            </a:avLst>
          </a:prstGeom>
          <a:solidFill>
            <a:srgbClr val="FFFFFF"/>
          </a:solidFill>
          <a:ln w="12700">
            <a:solidFill>
              <a:srgbClr val="E1E9F5"/>
            </a:solidFill>
            <a:prstDash val="solid"/>
          </a:ln>
          <a:effectLst>
            <a:outerShdw sx="100000" sy="100000" kx="0" ky="0" algn="bl" rotWithShape="0" blurRad="127000" dist="38100" dir="5400000">
              <a:srgbClr val="0B1220">
                <a:alpha val="18000"/>
              </a:srgbClr>
            </a:outerShdw>
          </a:effectLst>
        </p:spPr>
      </p:sp>
      <p:sp>
        <p:nvSpPr>
          <p:cNvPr id="17" name="Shape 13"/>
          <p:cNvSpPr/>
          <p:nvPr/>
        </p:nvSpPr>
        <p:spPr>
          <a:xfrm>
            <a:off x="6446520" y="2084832"/>
            <a:ext cx="566928" cy="566928"/>
          </a:xfrm>
          <a:prstGeom prst="roundRect">
            <a:avLst>
              <a:gd name="adj" fmla="val 28000"/>
            </a:avLst>
          </a:prstGeom>
          <a:solidFill>
            <a:srgbClr val="2E6BE6"/>
          </a:solidFill>
          <a:ln/>
        </p:spPr>
      </p:sp>
      <p:pic>
        <p:nvPicPr>
          <p:cNvPr id="18" name="Image 2" descr="ic/rag_w.png">    </p:cNvPr>
          <p:cNvPicPr>
            <a:picLocks noChangeAspect="1"/>
          </p:cNvPicPr>
          <p:nvPr/>
        </p:nvPicPr>
        <p:blipFill>
          <a:blip r:embed="rId3"/>
          <a:stretch>
            <a:fillRect/>
          </a:stretch>
        </p:blipFill>
        <p:spPr>
          <a:xfrm>
            <a:off x="6593921" y="2232233"/>
            <a:ext cx="272125" cy="272125"/>
          </a:xfrm>
          <a:prstGeom prst="rect">
            <a:avLst/>
          </a:prstGeom>
        </p:spPr>
      </p:pic>
      <p:sp>
        <p:nvSpPr>
          <p:cNvPr id="19" name="Text 14"/>
          <p:cNvSpPr/>
          <p:nvPr/>
        </p:nvSpPr>
        <p:spPr>
          <a:xfrm>
            <a:off x="6446520" y="2761488"/>
            <a:ext cx="2103120" cy="502920"/>
          </a:xfrm>
          <a:prstGeom prst="rect">
            <a:avLst/>
          </a:prstGeom>
          <a:noFill/>
          <a:ln/>
        </p:spPr>
        <p:txBody>
          <a:bodyPr wrap="square" lIns="0" tIns="0" rIns="0" bIns="0" rtlCol="0" anchor="t"/>
          <a:lstStyle/>
          <a:p>
            <a:pPr algn="l" indent="0" marL="0">
              <a:lnSpc>
                <a:spcPct val="105000"/>
              </a:lnSpc>
              <a:buNone/>
            </a:pPr>
            <a:r>
              <a:rPr lang="en-US" sz="1350" b="1" dirty="0">
                <a:solidFill>
                  <a:srgbClr val="14233E"/>
                </a:solidFill>
                <a:latin typeface="Trebuchet MS" pitchFamily="34" charset="0"/>
                <a:ea typeface="Trebuchet MS" pitchFamily="34" charset="-122"/>
                <a:cs typeface="Trebuchet MS" pitchFamily="34" charset="-120"/>
              </a:rPr>
              <a:t>RAG Copilot</a:t>
            </a:r>
            <a:endParaRPr lang="en-US" sz="1350" dirty="0"/>
          </a:p>
        </p:txBody>
      </p:sp>
      <p:sp>
        <p:nvSpPr>
          <p:cNvPr id="20" name="Text 15"/>
          <p:cNvSpPr/>
          <p:nvPr/>
        </p:nvSpPr>
        <p:spPr>
          <a:xfrm>
            <a:off x="6446520" y="3200400"/>
            <a:ext cx="2148840" cy="594360"/>
          </a:xfrm>
          <a:prstGeom prst="rect">
            <a:avLst/>
          </a:prstGeom>
          <a:noFill/>
          <a:ln/>
        </p:spPr>
        <p:txBody>
          <a:bodyPr wrap="square" lIns="0" tIns="0" rIns="0" bIns="0" rtlCol="0" anchor="t"/>
          <a:lstStyle/>
          <a:p>
            <a:pPr algn="l" indent="0" marL="0">
              <a:lnSpc>
                <a:spcPct val="128000"/>
              </a:lnSpc>
              <a:buNone/>
            </a:pPr>
            <a:r>
              <a:rPr lang="en-US" sz="1050" dirty="0">
                <a:solidFill>
                  <a:srgbClr val="5B6C88"/>
                </a:solidFill>
                <a:latin typeface="Calibri" pitchFamily="34" charset="0"/>
                <a:ea typeface="Calibri" pitchFamily="34" charset="-122"/>
                <a:cs typeface="Calibri" pitchFamily="34" charset="-120"/>
              </a:rPr>
              <a:t>Trợ lý hỏi đáp trên tri thức nội bộ, trả lời kèm trích dẫn nguồn.</a:t>
            </a:r>
            <a:endParaRPr lang="en-US" sz="1050" dirty="0"/>
          </a:p>
        </p:txBody>
      </p:sp>
      <p:sp>
        <p:nvSpPr>
          <p:cNvPr id="21" name="Shape 16"/>
          <p:cNvSpPr/>
          <p:nvPr/>
        </p:nvSpPr>
        <p:spPr>
          <a:xfrm>
            <a:off x="8988552" y="1828800"/>
            <a:ext cx="2651760" cy="2029968"/>
          </a:xfrm>
          <a:prstGeom prst="roundRect">
            <a:avLst>
              <a:gd name="adj" fmla="val 4505"/>
            </a:avLst>
          </a:prstGeom>
          <a:solidFill>
            <a:srgbClr val="FFFFFF"/>
          </a:solidFill>
          <a:ln w="12700">
            <a:solidFill>
              <a:srgbClr val="E1E9F5"/>
            </a:solidFill>
            <a:prstDash val="solid"/>
          </a:ln>
          <a:effectLst>
            <a:outerShdw sx="100000" sy="100000" kx="0" ky="0" algn="bl" rotWithShape="0" blurRad="127000" dist="38100" dir="5400000">
              <a:srgbClr val="0B1220">
                <a:alpha val="18000"/>
              </a:srgbClr>
            </a:outerShdw>
          </a:effectLst>
        </p:spPr>
      </p:sp>
      <p:sp>
        <p:nvSpPr>
          <p:cNvPr id="22" name="Shape 17"/>
          <p:cNvSpPr/>
          <p:nvPr/>
        </p:nvSpPr>
        <p:spPr>
          <a:xfrm>
            <a:off x="9262872" y="2084832"/>
            <a:ext cx="566928" cy="566928"/>
          </a:xfrm>
          <a:prstGeom prst="roundRect">
            <a:avLst>
              <a:gd name="adj" fmla="val 28000"/>
            </a:avLst>
          </a:prstGeom>
          <a:solidFill>
            <a:srgbClr val="2E6BE6"/>
          </a:solidFill>
          <a:ln/>
        </p:spPr>
      </p:sp>
      <p:pic>
        <p:nvPicPr>
          <p:cNvPr id="23" name="Image 3" descr="ic/gears_w.png">    </p:cNvPr>
          <p:cNvPicPr>
            <a:picLocks noChangeAspect="1"/>
          </p:cNvPicPr>
          <p:nvPr/>
        </p:nvPicPr>
        <p:blipFill>
          <a:blip r:embed="rId4"/>
          <a:stretch>
            <a:fillRect/>
          </a:stretch>
        </p:blipFill>
        <p:spPr>
          <a:xfrm>
            <a:off x="9410273" y="2232233"/>
            <a:ext cx="272125" cy="272125"/>
          </a:xfrm>
          <a:prstGeom prst="rect">
            <a:avLst/>
          </a:prstGeom>
        </p:spPr>
      </p:pic>
      <p:sp>
        <p:nvSpPr>
          <p:cNvPr id="24" name="Text 18"/>
          <p:cNvSpPr/>
          <p:nvPr/>
        </p:nvSpPr>
        <p:spPr>
          <a:xfrm>
            <a:off x="9262872" y="2761488"/>
            <a:ext cx="2103120" cy="502920"/>
          </a:xfrm>
          <a:prstGeom prst="rect">
            <a:avLst/>
          </a:prstGeom>
          <a:noFill/>
          <a:ln/>
        </p:spPr>
        <p:txBody>
          <a:bodyPr wrap="square" lIns="0" tIns="0" rIns="0" bIns="0" rtlCol="0" anchor="t"/>
          <a:lstStyle/>
          <a:p>
            <a:pPr algn="l" indent="0" marL="0">
              <a:lnSpc>
                <a:spcPct val="105000"/>
              </a:lnSpc>
              <a:buNone/>
            </a:pPr>
            <a:r>
              <a:rPr lang="en-US" sz="1350" b="1" dirty="0">
                <a:solidFill>
                  <a:srgbClr val="14233E"/>
                </a:solidFill>
                <a:latin typeface="Trebuchet MS" pitchFamily="34" charset="0"/>
                <a:ea typeface="Trebuchet MS" pitchFamily="34" charset="-122"/>
                <a:cs typeface="Trebuchet MS" pitchFamily="34" charset="-120"/>
              </a:rPr>
              <a:t>Tự động hoá thông minh</a:t>
            </a:r>
            <a:endParaRPr lang="en-US" sz="1350" dirty="0"/>
          </a:p>
        </p:txBody>
      </p:sp>
      <p:sp>
        <p:nvSpPr>
          <p:cNvPr id="25" name="Text 19"/>
          <p:cNvSpPr/>
          <p:nvPr/>
        </p:nvSpPr>
        <p:spPr>
          <a:xfrm>
            <a:off x="9262872" y="3200400"/>
            <a:ext cx="2148840" cy="594360"/>
          </a:xfrm>
          <a:prstGeom prst="rect">
            <a:avLst/>
          </a:prstGeom>
          <a:noFill/>
          <a:ln/>
        </p:spPr>
        <p:txBody>
          <a:bodyPr wrap="square" lIns="0" tIns="0" rIns="0" bIns="0" rtlCol="0" anchor="t"/>
          <a:lstStyle/>
          <a:p>
            <a:pPr algn="l" indent="0" marL="0">
              <a:lnSpc>
                <a:spcPct val="128000"/>
              </a:lnSpc>
              <a:buNone/>
            </a:pPr>
            <a:r>
              <a:rPr lang="en-US" sz="1050" dirty="0">
                <a:solidFill>
                  <a:srgbClr val="5B6C88"/>
                </a:solidFill>
                <a:latin typeface="Calibri" pitchFamily="34" charset="0"/>
                <a:ea typeface="Calibri" pitchFamily="34" charset="-122"/>
                <a:cs typeface="Calibri" pitchFamily="34" charset="-120"/>
              </a:rPr>
              <a:t>Kết hợp RPA với AI xử lý chứng từ, email, quy trình lặp lại.</a:t>
            </a:r>
            <a:endParaRPr lang="en-US" sz="1050" dirty="0"/>
          </a:p>
        </p:txBody>
      </p:sp>
      <p:sp>
        <p:nvSpPr>
          <p:cNvPr id="26" name="Shape 20"/>
          <p:cNvSpPr/>
          <p:nvPr/>
        </p:nvSpPr>
        <p:spPr>
          <a:xfrm>
            <a:off x="6172200" y="4023360"/>
            <a:ext cx="2651760" cy="2029968"/>
          </a:xfrm>
          <a:prstGeom prst="roundRect">
            <a:avLst>
              <a:gd name="adj" fmla="val 4505"/>
            </a:avLst>
          </a:prstGeom>
          <a:solidFill>
            <a:srgbClr val="FFFFFF"/>
          </a:solidFill>
          <a:ln w="12700">
            <a:solidFill>
              <a:srgbClr val="E1E9F5"/>
            </a:solidFill>
            <a:prstDash val="solid"/>
          </a:ln>
          <a:effectLst>
            <a:outerShdw sx="100000" sy="100000" kx="0" ky="0" algn="bl" rotWithShape="0" blurRad="127000" dist="38100" dir="5400000">
              <a:srgbClr val="0B1220">
                <a:alpha val="18000"/>
              </a:srgbClr>
            </a:outerShdw>
          </a:effectLst>
        </p:spPr>
      </p:sp>
      <p:sp>
        <p:nvSpPr>
          <p:cNvPr id="27" name="Shape 21"/>
          <p:cNvSpPr/>
          <p:nvPr/>
        </p:nvSpPr>
        <p:spPr>
          <a:xfrm>
            <a:off x="6446520" y="4279392"/>
            <a:ext cx="566928" cy="566928"/>
          </a:xfrm>
          <a:prstGeom prst="roundRect">
            <a:avLst>
              <a:gd name="adj" fmla="val 28000"/>
            </a:avLst>
          </a:prstGeom>
          <a:solidFill>
            <a:srgbClr val="2E6BE6"/>
          </a:solidFill>
          <a:ln/>
        </p:spPr>
      </p:sp>
      <p:pic>
        <p:nvPicPr>
          <p:cNvPr id="28" name="Image 4" descr="ic/pred_w.png">    </p:cNvPr>
          <p:cNvPicPr>
            <a:picLocks noChangeAspect="1"/>
          </p:cNvPicPr>
          <p:nvPr/>
        </p:nvPicPr>
        <p:blipFill>
          <a:blip r:embed="rId5"/>
          <a:stretch>
            <a:fillRect/>
          </a:stretch>
        </p:blipFill>
        <p:spPr>
          <a:xfrm>
            <a:off x="6593921" y="4426793"/>
            <a:ext cx="272125" cy="272125"/>
          </a:xfrm>
          <a:prstGeom prst="rect">
            <a:avLst/>
          </a:prstGeom>
        </p:spPr>
      </p:pic>
      <p:sp>
        <p:nvSpPr>
          <p:cNvPr id="29" name="Text 22"/>
          <p:cNvSpPr/>
          <p:nvPr/>
        </p:nvSpPr>
        <p:spPr>
          <a:xfrm>
            <a:off x="6446520" y="4956048"/>
            <a:ext cx="2103120" cy="502920"/>
          </a:xfrm>
          <a:prstGeom prst="rect">
            <a:avLst/>
          </a:prstGeom>
          <a:noFill/>
          <a:ln/>
        </p:spPr>
        <p:txBody>
          <a:bodyPr wrap="square" lIns="0" tIns="0" rIns="0" bIns="0" rtlCol="0" anchor="t"/>
          <a:lstStyle/>
          <a:p>
            <a:pPr algn="l" indent="0" marL="0">
              <a:lnSpc>
                <a:spcPct val="105000"/>
              </a:lnSpc>
              <a:buNone/>
            </a:pPr>
            <a:r>
              <a:rPr lang="en-US" sz="1350" b="1" dirty="0">
                <a:solidFill>
                  <a:srgbClr val="14233E"/>
                </a:solidFill>
                <a:latin typeface="Trebuchet MS" pitchFamily="34" charset="0"/>
                <a:ea typeface="Trebuchet MS" pitchFamily="34" charset="-122"/>
                <a:cs typeface="Trebuchet MS" pitchFamily="34" charset="-120"/>
              </a:rPr>
              <a:t>Phân tích dự đoán</a:t>
            </a:r>
            <a:endParaRPr lang="en-US" sz="1350" dirty="0"/>
          </a:p>
        </p:txBody>
      </p:sp>
      <p:sp>
        <p:nvSpPr>
          <p:cNvPr id="30" name="Text 23"/>
          <p:cNvSpPr/>
          <p:nvPr/>
        </p:nvSpPr>
        <p:spPr>
          <a:xfrm>
            <a:off x="6446520" y="5394960"/>
            <a:ext cx="2148840" cy="594360"/>
          </a:xfrm>
          <a:prstGeom prst="rect">
            <a:avLst/>
          </a:prstGeom>
          <a:noFill/>
          <a:ln/>
        </p:spPr>
        <p:txBody>
          <a:bodyPr wrap="square" lIns="0" tIns="0" rIns="0" bIns="0" rtlCol="0" anchor="t"/>
          <a:lstStyle/>
          <a:p>
            <a:pPr algn="l" indent="0" marL="0">
              <a:lnSpc>
                <a:spcPct val="128000"/>
              </a:lnSpc>
              <a:buNone/>
            </a:pPr>
            <a:r>
              <a:rPr lang="en-US" sz="1050" dirty="0">
                <a:solidFill>
                  <a:srgbClr val="5B6C88"/>
                </a:solidFill>
                <a:latin typeface="Calibri" pitchFamily="34" charset="0"/>
                <a:ea typeface="Calibri" pitchFamily="34" charset="-122"/>
                <a:cs typeface="Calibri" pitchFamily="34" charset="-120"/>
              </a:rPr>
              <a:t>Dự báo nhu cầu, phát hiện bất thường, tối ưu vận hành.</a:t>
            </a:r>
            <a:endParaRPr lang="en-US" sz="1050" dirty="0"/>
          </a:p>
        </p:txBody>
      </p:sp>
      <p:sp>
        <p:nvSpPr>
          <p:cNvPr id="31" name="Shape 24"/>
          <p:cNvSpPr/>
          <p:nvPr/>
        </p:nvSpPr>
        <p:spPr>
          <a:xfrm>
            <a:off x="8988552" y="4023360"/>
            <a:ext cx="2651760" cy="2029968"/>
          </a:xfrm>
          <a:prstGeom prst="roundRect">
            <a:avLst>
              <a:gd name="adj" fmla="val 4505"/>
            </a:avLst>
          </a:prstGeom>
          <a:solidFill>
            <a:srgbClr val="FFFFFF"/>
          </a:solidFill>
          <a:ln w="12700">
            <a:solidFill>
              <a:srgbClr val="E1E9F5"/>
            </a:solidFill>
            <a:prstDash val="solid"/>
          </a:ln>
          <a:effectLst>
            <a:outerShdw sx="100000" sy="100000" kx="0" ky="0" algn="bl" rotWithShape="0" blurRad="127000" dist="38100" dir="5400000">
              <a:srgbClr val="0B1220">
                <a:alpha val="18000"/>
              </a:srgbClr>
            </a:outerShdw>
          </a:effectLst>
        </p:spPr>
      </p:sp>
      <p:sp>
        <p:nvSpPr>
          <p:cNvPr id="32" name="Shape 25"/>
          <p:cNvSpPr/>
          <p:nvPr/>
        </p:nvSpPr>
        <p:spPr>
          <a:xfrm>
            <a:off x="9262872" y="4279392"/>
            <a:ext cx="566928" cy="566928"/>
          </a:xfrm>
          <a:prstGeom prst="roundRect">
            <a:avLst>
              <a:gd name="adj" fmla="val 28000"/>
            </a:avLst>
          </a:prstGeom>
          <a:solidFill>
            <a:srgbClr val="2E6BE6"/>
          </a:solidFill>
          <a:ln/>
        </p:spPr>
      </p:sp>
      <p:pic>
        <p:nvPicPr>
          <p:cNvPr id="33" name="Image 5" descr="ic/embed_w.png">    </p:cNvPr>
          <p:cNvPicPr>
            <a:picLocks noChangeAspect="1"/>
          </p:cNvPicPr>
          <p:nvPr/>
        </p:nvPicPr>
        <p:blipFill>
          <a:blip r:embed="rId6"/>
          <a:stretch>
            <a:fillRect/>
          </a:stretch>
        </p:blipFill>
        <p:spPr>
          <a:xfrm>
            <a:off x="9410273" y="4426793"/>
            <a:ext cx="272125" cy="272125"/>
          </a:xfrm>
          <a:prstGeom prst="rect">
            <a:avLst/>
          </a:prstGeom>
        </p:spPr>
      </p:pic>
      <p:sp>
        <p:nvSpPr>
          <p:cNvPr id="34" name="Text 26"/>
          <p:cNvSpPr/>
          <p:nvPr/>
        </p:nvSpPr>
        <p:spPr>
          <a:xfrm>
            <a:off x="9262872" y="4956048"/>
            <a:ext cx="2103120" cy="502920"/>
          </a:xfrm>
          <a:prstGeom prst="rect">
            <a:avLst/>
          </a:prstGeom>
          <a:noFill/>
          <a:ln/>
        </p:spPr>
        <p:txBody>
          <a:bodyPr wrap="square" lIns="0" tIns="0" rIns="0" bIns="0" rtlCol="0" anchor="t"/>
          <a:lstStyle/>
          <a:p>
            <a:pPr algn="l" indent="0" marL="0">
              <a:lnSpc>
                <a:spcPct val="105000"/>
              </a:lnSpc>
              <a:buNone/>
            </a:pPr>
            <a:r>
              <a:rPr lang="en-US" sz="1350" b="1" dirty="0">
                <a:solidFill>
                  <a:srgbClr val="14233E"/>
                </a:solidFill>
                <a:latin typeface="Trebuchet MS" pitchFamily="34" charset="0"/>
                <a:ea typeface="Trebuchet MS" pitchFamily="34" charset="-122"/>
                <a:cs typeface="Trebuchet MS" pitchFamily="34" charset="-120"/>
              </a:rPr>
              <a:t>AI trong sản phẩm sẵn có</a:t>
            </a:r>
            <a:endParaRPr lang="en-US" sz="1350" dirty="0"/>
          </a:p>
        </p:txBody>
      </p:sp>
      <p:sp>
        <p:nvSpPr>
          <p:cNvPr id="35" name="Text 27"/>
          <p:cNvSpPr/>
          <p:nvPr/>
        </p:nvSpPr>
        <p:spPr>
          <a:xfrm>
            <a:off x="9262872" y="5394960"/>
            <a:ext cx="2148840" cy="594360"/>
          </a:xfrm>
          <a:prstGeom prst="rect">
            <a:avLst/>
          </a:prstGeom>
          <a:noFill/>
          <a:ln/>
        </p:spPr>
        <p:txBody>
          <a:bodyPr wrap="square" lIns="0" tIns="0" rIns="0" bIns="0" rtlCol="0" anchor="t"/>
          <a:lstStyle/>
          <a:p>
            <a:pPr algn="l" indent="0" marL="0">
              <a:lnSpc>
                <a:spcPct val="128000"/>
              </a:lnSpc>
              <a:buNone/>
            </a:pPr>
            <a:r>
              <a:rPr lang="en-US" sz="1050" dirty="0">
                <a:solidFill>
                  <a:srgbClr val="5B6C88"/>
                </a:solidFill>
                <a:latin typeface="Calibri" pitchFamily="34" charset="0"/>
                <a:ea typeface="Calibri" pitchFamily="34" charset="-122"/>
                <a:cs typeface="Calibri" pitchFamily="34" charset="-120"/>
              </a:rPr>
              <a:t>Nhúng AI vào ERP, CRM, cổng dịch vụ hiện tại.</a:t>
            </a:r>
            <a:endParaRPr lang="en-US" sz="1050" dirty="0"/>
          </a:p>
        </p:txBody>
      </p:sp>
      <p:sp>
        <p:nvSpPr>
          <p:cNvPr id="36" name="Shape 28"/>
          <p:cNvSpPr/>
          <p:nvPr/>
        </p:nvSpPr>
        <p:spPr>
          <a:xfrm>
            <a:off x="548640" y="6437376"/>
            <a:ext cx="11091672" cy="0"/>
          </a:xfrm>
          <a:prstGeom prst="line">
            <a:avLst/>
          </a:prstGeom>
          <a:noFill/>
          <a:ln w="12700">
            <a:solidFill>
              <a:srgbClr val="E1E9F5"/>
            </a:solidFill>
            <a:prstDash val="solid"/>
          </a:ln>
        </p:spPr>
      </p:sp>
      <p:sp>
        <p:nvSpPr>
          <p:cNvPr id="37" name="Text 29"/>
          <p:cNvSpPr/>
          <p:nvPr/>
        </p:nvSpPr>
        <p:spPr>
          <a:xfrm>
            <a:off x="548640" y="6492240"/>
            <a:ext cx="6400800" cy="274320"/>
          </a:xfrm>
          <a:prstGeom prst="rect">
            <a:avLst/>
          </a:prstGeom>
          <a:noFill/>
          <a:ln/>
        </p:spPr>
        <p:txBody>
          <a:bodyPr wrap="square" lIns="0" tIns="0" rIns="0" bIns="0" rtlCol="0" anchor="ctr"/>
          <a:lstStyle/>
          <a:p>
            <a:pPr algn="l" indent="0" marL="0">
              <a:buNone/>
            </a:pPr>
            <a:r>
              <a:rPr lang="en-US" sz="850" b="1" spc="50" kern="0" dirty="0">
                <a:solidFill>
                  <a:srgbClr val="5B6C88"/>
                </a:solidFill>
                <a:latin typeface="Trebuchet MS" pitchFamily="34" charset="0"/>
                <a:ea typeface="Trebuchet MS" pitchFamily="34" charset="-122"/>
                <a:cs typeface="Trebuchet MS" pitchFamily="34" charset="-120"/>
              </a:rPr>
              <a:t>PKH TECH · Beyond Technology, Beyond Tomorrow</a:t>
            </a:r>
            <a:endParaRPr lang="en-US" sz="850" dirty="0"/>
          </a:p>
        </p:txBody>
      </p:sp>
      <p:sp>
        <p:nvSpPr>
          <p:cNvPr id="38" name="Text 30"/>
          <p:cNvSpPr/>
          <p:nvPr/>
        </p:nvSpPr>
        <p:spPr>
          <a:xfrm>
            <a:off x="8869680" y="6492240"/>
            <a:ext cx="2770632" cy="274320"/>
          </a:xfrm>
          <a:prstGeom prst="rect">
            <a:avLst/>
          </a:prstGeom>
          <a:noFill/>
          <a:ln/>
        </p:spPr>
        <p:txBody>
          <a:bodyPr wrap="square" lIns="0" tIns="0" rIns="0" bIns="0" rtlCol="0" anchor="ctr"/>
          <a:lstStyle/>
          <a:p>
            <a:pPr algn="r" indent="0" marL="0">
              <a:buNone/>
            </a:pPr>
            <a:r>
              <a:rPr lang="en-US" sz="850" b="1" dirty="0">
                <a:solidFill>
                  <a:srgbClr val="5B6C88"/>
                </a:solidFill>
                <a:latin typeface="Trebuchet MS" pitchFamily="34" charset="0"/>
                <a:ea typeface="Trebuchet MS" pitchFamily="34" charset="-122"/>
                <a:cs typeface="Trebuchet MS" pitchFamily="34" charset="-120"/>
              </a:rPr>
              <a:t>12 / 20</a:t>
            </a:r>
            <a:endParaRPr lang="en-US" sz="8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5F8FC"/>
        </a:solidFill>
      </p:bgPr>
    </p:bg>
    <p:spTree>
      <p:nvGrpSpPr>
        <p:cNvPr id="1" name=""/>
        <p:cNvGrpSpPr/>
        <p:nvPr/>
      </p:nvGrpSpPr>
      <p:grpSpPr>
        <a:xfrm>
          <a:off x="0" y="0"/>
          <a:ext cx="0" cy="0"/>
          <a:chOff x="0" y="0"/>
          <a:chExt cx="0" cy="0"/>
        </a:xfrm>
      </p:grpSpPr>
      <p:pic>
        <p:nvPicPr>
          <p:cNvPr id="2" name="Image 0" descr="ic/star_b.png">    </p:cNvPr>
          <p:cNvPicPr>
            <a:picLocks noChangeAspect="1"/>
          </p:cNvPicPr>
          <p:nvPr/>
        </p:nvPicPr>
        <p:blipFill>
          <a:blip r:embed="rId1"/>
          <a:stretch>
            <a:fillRect/>
          </a:stretch>
        </p:blipFill>
        <p:spPr>
          <a:xfrm>
            <a:off x="548640" y="566928"/>
            <a:ext cx="182880" cy="182880"/>
          </a:xfrm>
          <a:prstGeom prst="rect">
            <a:avLst/>
          </a:prstGeom>
        </p:spPr>
      </p:pic>
      <p:sp>
        <p:nvSpPr>
          <p:cNvPr id="3" name="Text 0"/>
          <p:cNvSpPr/>
          <p:nvPr/>
        </p:nvSpPr>
        <p:spPr>
          <a:xfrm>
            <a:off x="822960" y="502920"/>
            <a:ext cx="10058400" cy="310896"/>
          </a:xfrm>
          <a:prstGeom prst="rect">
            <a:avLst/>
          </a:prstGeom>
          <a:noFill/>
          <a:ln/>
        </p:spPr>
        <p:txBody>
          <a:bodyPr wrap="square" lIns="0" tIns="0" rIns="0" bIns="0" rtlCol="0" anchor="ctr"/>
          <a:lstStyle/>
          <a:p>
            <a:pPr algn="l" indent="0" marL="0">
              <a:buNone/>
            </a:pPr>
            <a:r>
              <a:rPr lang="en-US" sz="1150" b="1" spc="140" kern="0" dirty="0">
                <a:solidFill>
                  <a:srgbClr val="2E6BE6"/>
                </a:solidFill>
                <a:latin typeface="Trebuchet MS" pitchFamily="34" charset="0"/>
                <a:ea typeface="Trebuchet MS" pitchFamily="34" charset="-122"/>
                <a:cs typeface="Trebuchet MS" pitchFamily="34" charset="-120"/>
              </a:rPr>
              <a:t>TÍCH HỢP</a:t>
            </a:r>
            <a:endParaRPr lang="en-US" sz="1150" dirty="0"/>
          </a:p>
        </p:txBody>
      </p:sp>
      <p:sp>
        <p:nvSpPr>
          <p:cNvPr id="4" name="Text 1"/>
          <p:cNvSpPr/>
          <p:nvPr/>
        </p:nvSpPr>
        <p:spPr>
          <a:xfrm>
            <a:off x="548640" y="868680"/>
            <a:ext cx="11064240" cy="640080"/>
          </a:xfrm>
          <a:prstGeom prst="rect">
            <a:avLst/>
          </a:prstGeom>
          <a:noFill/>
          <a:ln/>
        </p:spPr>
        <p:txBody>
          <a:bodyPr wrap="square" lIns="0" tIns="0" rIns="0" bIns="0" rtlCol="0" anchor="ctr"/>
          <a:lstStyle/>
          <a:p>
            <a:pPr algn="l" indent="0" marL="0">
              <a:buNone/>
            </a:pPr>
            <a:r>
              <a:rPr lang="en-US" sz="2900" b="1" dirty="0">
                <a:solidFill>
                  <a:srgbClr val="14233E"/>
                </a:solidFill>
                <a:latin typeface="Trebuchet MS" pitchFamily="34" charset="0"/>
                <a:ea typeface="Trebuchet MS" pitchFamily="34" charset="-122"/>
                <a:cs typeface="Trebuchet MS" pitchFamily="34" charset="-120"/>
              </a:rPr>
              <a:t>AI nhúng vào hệ thống bạn đang vận hành</a:t>
            </a:r>
            <a:endParaRPr lang="en-US" sz="2900" dirty="0"/>
          </a:p>
        </p:txBody>
      </p:sp>
      <p:sp>
        <p:nvSpPr>
          <p:cNvPr id="5" name="Text 2"/>
          <p:cNvSpPr/>
          <p:nvPr/>
        </p:nvSpPr>
        <p:spPr>
          <a:xfrm>
            <a:off x="548640" y="1755648"/>
            <a:ext cx="10972800" cy="457200"/>
          </a:xfrm>
          <a:prstGeom prst="rect">
            <a:avLst/>
          </a:prstGeom>
          <a:noFill/>
          <a:ln/>
        </p:spPr>
        <p:txBody>
          <a:bodyPr wrap="square" lIns="0" tIns="0" rIns="0" bIns="0" rtlCol="0" anchor="t"/>
          <a:lstStyle/>
          <a:p>
            <a:pPr algn="l" indent="0" marL="0">
              <a:buNone/>
            </a:pPr>
            <a:r>
              <a:rPr lang="en-US" sz="1300" dirty="0">
                <a:solidFill>
                  <a:srgbClr val="5B6C88"/>
                </a:solidFill>
                <a:latin typeface="Calibri" pitchFamily="34" charset="0"/>
                <a:ea typeface="Calibri" pitchFamily="34" charset="-122"/>
                <a:cs typeface="Calibri" pitchFamily="34" charset="-120"/>
              </a:rPr>
              <a:t>Không phải làm lại từ đầu. Chúng tôi bổ sung một lớp AI lên trên ERP, CRM, cổng dịch vụ và ứng dụng hiện có.</a:t>
            </a:r>
            <a:endParaRPr lang="en-US" sz="1300" dirty="0"/>
          </a:p>
        </p:txBody>
      </p:sp>
      <p:sp>
        <p:nvSpPr>
          <p:cNvPr id="6" name="Shape 3"/>
          <p:cNvSpPr/>
          <p:nvPr/>
        </p:nvSpPr>
        <p:spPr>
          <a:xfrm>
            <a:off x="548640" y="2514600"/>
            <a:ext cx="11091672" cy="1051560"/>
          </a:xfrm>
          <a:prstGeom prst="roundRect">
            <a:avLst>
              <a:gd name="adj" fmla="val 10435"/>
            </a:avLst>
          </a:prstGeom>
          <a:solidFill>
            <a:srgbClr val="0E1A30"/>
          </a:solidFill>
          <a:ln/>
        </p:spPr>
      </p:sp>
      <p:sp>
        <p:nvSpPr>
          <p:cNvPr id="7" name="Text 4"/>
          <p:cNvSpPr/>
          <p:nvPr/>
        </p:nvSpPr>
        <p:spPr>
          <a:xfrm>
            <a:off x="822960" y="2651760"/>
            <a:ext cx="3200400" cy="365760"/>
          </a:xfrm>
          <a:prstGeom prst="rect">
            <a:avLst/>
          </a:prstGeom>
          <a:noFill/>
          <a:ln/>
        </p:spPr>
        <p:txBody>
          <a:bodyPr wrap="square" lIns="0" tIns="0" rIns="0" bIns="0" rtlCol="0" anchor="ctr"/>
          <a:lstStyle/>
          <a:p>
            <a:pPr algn="l" indent="0" marL="0">
              <a:buNone/>
            </a:pPr>
            <a:r>
              <a:rPr lang="en-US" sz="1100" b="1" spc="100" kern="0" dirty="0">
                <a:solidFill>
                  <a:srgbClr val="5AA0FF"/>
                </a:solidFill>
                <a:latin typeface="Trebuchet MS" pitchFamily="34" charset="0"/>
                <a:ea typeface="Trebuchet MS" pitchFamily="34" charset="-122"/>
                <a:cs typeface="Trebuchet MS" pitchFamily="34" charset="-120"/>
              </a:rPr>
              <a:t>LỚP AI &amp; AGENTIC</a:t>
            </a:r>
            <a:endParaRPr lang="en-US" sz="1100" dirty="0"/>
          </a:p>
        </p:txBody>
      </p:sp>
      <p:sp>
        <p:nvSpPr>
          <p:cNvPr id="8" name="Shape 5"/>
          <p:cNvSpPr/>
          <p:nvPr/>
        </p:nvSpPr>
        <p:spPr>
          <a:xfrm>
            <a:off x="3840480" y="2788920"/>
            <a:ext cx="1325880" cy="502920"/>
          </a:xfrm>
          <a:prstGeom prst="roundRect">
            <a:avLst>
              <a:gd name="adj" fmla="val 21818"/>
            </a:avLst>
          </a:prstGeom>
          <a:solidFill>
            <a:srgbClr val="16274A"/>
          </a:solidFill>
          <a:ln w="12700">
            <a:solidFill>
              <a:srgbClr val="2A3F68"/>
            </a:solidFill>
            <a:prstDash val="solid"/>
          </a:ln>
        </p:spPr>
      </p:sp>
      <p:pic>
        <p:nvPicPr>
          <p:cNvPr id="9" name="Image 1" descr="ic/rag_w.png">    </p:cNvPr>
          <p:cNvPicPr>
            <a:picLocks noChangeAspect="1"/>
          </p:cNvPicPr>
          <p:nvPr/>
        </p:nvPicPr>
        <p:blipFill>
          <a:blip r:embed="rId2"/>
          <a:stretch>
            <a:fillRect/>
          </a:stretch>
        </p:blipFill>
        <p:spPr>
          <a:xfrm>
            <a:off x="4005072" y="2926080"/>
            <a:ext cx="219456" cy="219456"/>
          </a:xfrm>
          <a:prstGeom prst="rect">
            <a:avLst/>
          </a:prstGeom>
        </p:spPr>
      </p:pic>
      <p:sp>
        <p:nvSpPr>
          <p:cNvPr id="10" name="Text 6"/>
          <p:cNvSpPr/>
          <p:nvPr/>
        </p:nvSpPr>
        <p:spPr>
          <a:xfrm>
            <a:off x="4297680" y="2788920"/>
            <a:ext cx="868680" cy="502920"/>
          </a:xfrm>
          <a:prstGeom prst="rect">
            <a:avLst/>
          </a:prstGeom>
          <a:noFill/>
          <a:ln/>
        </p:spPr>
        <p:txBody>
          <a:bodyPr wrap="square" lIns="0" tIns="0" rIns="0" bIns="0" rtlCol="0" anchor="ctr"/>
          <a:lstStyle/>
          <a:p>
            <a:pPr algn="l" indent="0" marL="0">
              <a:buNone/>
            </a:pPr>
            <a:r>
              <a:rPr lang="en-US" sz="1100" b="1" dirty="0">
                <a:solidFill>
                  <a:srgbClr val="DCE6FA"/>
                </a:solidFill>
                <a:latin typeface="Calibri" pitchFamily="34" charset="0"/>
                <a:ea typeface="Calibri" pitchFamily="34" charset="-122"/>
                <a:cs typeface="Calibri" pitchFamily="34" charset="-120"/>
              </a:rPr>
              <a:t>Copilot</a:t>
            </a:r>
            <a:endParaRPr lang="en-US" sz="1100" dirty="0"/>
          </a:p>
        </p:txBody>
      </p:sp>
      <p:sp>
        <p:nvSpPr>
          <p:cNvPr id="11" name="Shape 7"/>
          <p:cNvSpPr/>
          <p:nvPr/>
        </p:nvSpPr>
        <p:spPr>
          <a:xfrm>
            <a:off x="5349240" y="2788920"/>
            <a:ext cx="1965960" cy="502920"/>
          </a:xfrm>
          <a:prstGeom prst="roundRect">
            <a:avLst>
              <a:gd name="adj" fmla="val 21818"/>
            </a:avLst>
          </a:prstGeom>
          <a:solidFill>
            <a:srgbClr val="16274A"/>
          </a:solidFill>
          <a:ln w="12700">
            <a:solidFill>
              <a:srgbClr val="2A3F68"/>
            </a:solidFill>
            <a:prstDash val="solid"/>
          </a:ln>
        </p:spPr>
      </p:sp>
      <p:pic>
        <p:nvPicPr>
          <p:cNvPr id="12" name="Image 2" descr="ic/bot_w.png">    </p:cNvPr>
          <p:cNvPicPr>
            <a:picLocks noChangeAspect="1"/>
          </p:cNvPicPr>
          <p:nvPr/>
        </p:nvPicPr>
        <p:blipFill>
          <a:blip r:embed="rId3"/>
          <a:stretch>
            <a:fillRect/>
          </a:stretch>
        </p:blipFill>
        <p:spPr>
          <a:xfrm>
            <a:off x="5513832" y="2926080"/>
            <a:ext cx="219456" cy="219456"/>
          </a:xfrm>
          <a:prstGeom prst="rect">
            <a:avLst/>
          </a:prstGeom>
        </p:spPr>
      </p:pic>
      <p:sp>
        <p:nvSpPr>
          <p:cNvPr id="13" name="Text 8"/>
          <p:cNvSpPr/>
          <p:nvPr/>
        </p:nvSpPr>
        <p:spPr>
          <a:xfrm>
            <a:off x="5806440" y="2788920"/>
            <a:ext cx="1508760" cy="502920"/>
          </a:xfrm>
          <a:prstGeom prst="rect">
            <a:avLst/>
          </a:prstGeom>
          <a:noFill/>
          <a:ln/>
        </p:spPr>
        <p:txBody>
          <a:bodyPr wrap="square" lIns="0" tIns="0" rIns="0" bIns="0" rtlCol="0" anchor="ctr"/>
          <a:lstStyle/>
          <a:p>
            <a:pPr algn="l" indent="0" marL="0">
              <a:buNone/>
            </a:pPr>
            <a:r>
              <a:rPr lang="en-US" sz="1100" b="1" dirty="0">
                <a:solidFill>
                  <a:srgbClr val="DCE6FA"/>
                </a:solidFill>
                <a:latin typeface="Calibri" pitchFamily="34" charset="0"/>
                <a:ea typeface="Calibri" pitchFamily="34" charset="-122"/>
                <a:cs typeface="Calibri" pitchFamily="34" charset="-120"/>
              </a:rPr>
              <a:t>Tác tử tự động</a:t>
            </a:r>
            <a:endParaRPr lang="en-US" sz="1100" dirty="0"/>
          </a:p>
        </p:txBody>
      </p:sp>
      <p:sp>
        <p:nvSpPr>
          <p:cNvPr id="14" name="Shape 9"/>
          <p:cNvSpPr/>
          <p:nvPr/>
        </p:nvSpPr>
        <p:spPr>
          <a:xfrm>
            <a:off x="7498080" y="2788920"/>
            <a:ext cx="1691640" cy="502920"/>
          </a:xfrm>
          <a:prstGeom prst="roundRect">
            <a:avLst>
              <a:gd name="adj" fmla="val 21818"/>
            </a:avLst>
          </a:prstGeom>
          <a:solidFill>
            <a:srgbClr val="16274A"/>
          </a:solidFill>
          <a:ln w="12700">
            <a:solidFill>
              <a:srgbClr val="2A3F68"/>
            </a:solidFill>
            <a:prstDash val="solid"/>
          </a:ln>
        </p:spPr>
      </p:sp>
      <p:pic>
        <p:nvPicPr>
          <p:cNvPr id="15" name="Image 3" descr="ic/magic_w.png">    </p:cNvPr>
          <p:cNvPicPr>
            <a:picLocks noChangeAspect="1"/>
          </p:cNvPicPr>
          <p:nvPr/>
        </p:nvPicPr>
        <p:blipFill>
          <a:blip r:embed="rId4"/>
          <a:stretch>
            <a:fillRect/>
          </a:stretch>
        </p:blipFill>
        <p:spPr>
          <a:xfrm>
            <a:off x="7662672" y="2926080"/>
            <a:ext cx="219456" cy="219456"/>
          </a:xfrm>
          <a:prstGeom prst="rect">
            <a:avLst/>
          </a:prstGeom>
        </p:spPr>
      </p:pic>
      <p:sp>
        <p:nvSpPr>
          <p:cNvPr id="16" name="Text 10"/>
          <p:cNvSpPr/>
          <p:nvPr/>
        </p:nvSpPr>
        <p:spPr>
          <a:xfrm>
            <a:off x="7955280" y="2788920"/>
            <a:ext cx="1234440" cy="502920"/>
          </a:xfrm>
          <a:prstGeom prst="rect">
            <a:avLst/>
          </a:prstGeom>
          <a:noFill/>
          <a:ln/>
        </p:spPr>
        <p:txBody>
          <a:bodyPr wrap="square" lIns="0" tIns="0" rIns="0" bIns="0" rtlCol="0" anchor="ctr"/>
          <a:lstStyle/>
          <a:p>
            <a:pPr algn="l" indent="0" marL="0">
              <a:buNone/>
            </a:pPr>
            <a:r>
              <a:rPr lang="en-US" sz="1100" b="1" dirty="0">
                <a:solidFill>
                  <a:srgbClr val="DCE6FA"/>
                </a:solidFill>
                <a:latin typeface="Calibri" pitchFamily="34" charset="0"/>
                <a:ea typeface="Calibri" pitchFamily="34" charset="-122"/>
                <a:cs typeface="Calibri" pitchFamily="34" charset="-120"/>
              </a:rPr>
              <a:t>AI tạo sinh</a:t>
            </a:r>
            <a:endParaRPr lang="en-US" sz="1100" dirty="0"/>
          </a:p>
        </p:txBody>
      </p:sp>
      <p:sp>
        <p:nvSpPr>
          <p:cNvPr id="17" name="Shape 11"/>
          <p:cNvSpPr/>
          <p:nvPr/>
        </p:nvSpPr>
        <p:spPr>
          <a:xfrm>
            <a:off x="9372600" y="2788920"/>
            <a:ext cx="1325880" cy="502920"/>
          </a:xfrm>
          <a:prstGeom prst="roundRect">
            <a:avLst>
              <a:gd name="adj" fmla="val 21818"/>
            </a:avLst>
          </a:prstGeom>
          <a:solidFill>
            <a:srgbClr val="16274A"/>
          </a:solidFill>
          <a:ln w="12700">
            <a:solidFill>
              <a:srgbClr val="2A3F68"/>
            </a:solidFill>
            <a:prstDash val="solid"/>
          </a:ln>
        </p:spPr>
      </p:sp>
      <p:pic>
        <p:nvPicPr>
          <p:cNvPr id="18" name="Image 4" descr="ic/pred_w.png">    </p:cNvPr>
          <p:cNvPicPr>
            <a:picLocks noChangeAspect="1"/>
          </p:cNvPicPr>
          <p:nvPr/>
        </p:nvPicPr>
        <p:blipFill>
          <a:blip r:embed="rId5"/>
          <a:stretch>
            <a:fillRect/>
          </a:stretch>
        </p:blipFill>
        <p:spPr>
          <a:xfrm>
            <a:off x="9537192" y="2926080"/>
            <a:ext cx="219456" cy="219456"/>
          </a:xfrm>
          <a:prstGeom prst="rect">
            <a:avLst/>
          </a:prstGeom>
        </p:spPr>
      </p:pic>
      <p:sp>
        <p:nvSpPr>
          <p:cNvPr id="19" name="Text 12"/>
          <p:cNvSpPr/>
          <p:nvPr/>
        </p:nvSpPr>
        <p:spPr>
          <a:xfrm>
            <a:off x="9829800" y="2788920"/>
            <a:ext cx="868680" cy="502920"/>
          </a:xfrm>
          <a:prstGeom prst="rect">
            <a:avLst/>
          </a:prstGeom>
          <a:noFill/>
          <a:ln/>
        </p:spPr>
        <p:txBody>
          <a:bodyPr wrap="square" lIns="0" tIns="0" rIns="0" bIns="0" rtlCol="0" anchor="ctr"/>
          <a:lstStyle/>
          <a:p>
            <a:pPr algn="l" indent="0" marL="0">
              <a:buNone/>
            </a:pPr>
            <a:r>
              <a:rPr lang="en-US" sz="1100" b="1" dirty="0">
                <a:solidFill>
                  <a:srgbClr val="DCE6FA"/>
                </a:solidFill>
                <a:latin typeface="Calibri" pitchFamily="34" charset="0"/>
                <a:ea typeface="Calibri" pitchFamily="34" charset="-122"/>
                <a:cs typeface="Calibri" pitchFamily="34" charset="-120"/>
              </a:rPr>
              <a:t>Dự đoán</a:t>
            </a:r>
            <a:endParaRPr lang="en-US" sz="1100" dirty="0"/>
          </a:p>
        </p:txBody>
      </p:sp>
      <p:sp>
        <p:nvSpPr>
          <p:cNvPr id="20" name="Text 13"/>
          <p:cNvSpPr/>
          <p:nvPr/>
        </p:nvSpPr>
        <p:spPr>
          <a:xfrm>
            <a:off x="548640" y="3749040"/>
            <a:ext cx="10972800" cy="274320"/>
          </a:xfrm>
          <a:prstGeom prst="rect">
            <a:avLst/>
          </a:prstGeom>
          <a:noFill/>
          <a:ln/>
        </p:spPr>
        <p:txBody>
          <a:bodyPr wrap="square" lIns="0" tIns="0" rIns="0" bIns="0" rtlCol="0" anchor="ctr"/>
          <a:lstStyle/>
          <a:p>
            <a:pPr algn="ctr" indent="0" marL="0">
              <a:buNone/>
            </a:pPr>
            <a:r>
              <a:rPr lang="en-US" sz="1100" b="1" dirty="0">
                <a:solidFill>
                  <a:srgbClr val="2E6BE6"/>
                </a:solidFill>
                <a:latin typeface="Calibri" pitchFamily="34" charset="0"/>
                <a:ea typeface="Calibri" pitchFamily="34" charset="-122"/>
                <a:cs typeface="Calibri" pitchFamily="34" charset="-120"/>
              </a:rPr>
              <a:t>▼   nhúng vào   ▼</a:t>
            </a:r>
            <a:endParaRPr lang="en-US" sz="1100" dirty="0"/>
          </a:p>
        </p:txBody>
      </p:sp>
      <p:sp>
        <p:nvSpPr>
          <p:cNvPr id="21" name="Shape 14"/>
          <p:cNvSpPr/>
          <p:nvPr/>
        </p:nvSpPr>
        <p:spPr>
          <a:xfrm>
            <a:off x="548640" y="4160520"/>
            <a:ext cx="2651760" cy="1828800"/>
          </a:xfrm>
          <a:prstGeom prst="roundRect">
            <a:avLst>
              <a:gd name="adj" fmla="val 5000"/>
            </a:avLst>
          </a:prstGeom>
          <a:solidFill>
            <a:srgbClr val="FFFFFF"/>
          </a:solidFill>
          <a:ln w="12700">
            <a:solidFill>
              <a:srgbClr val="E1E9F5"/>
            </a:solidFill>
            <a:prstDash val="solid"/>
          </a:ln>
          <a:effectLst>
            <a:outerShdw sx="100000" sy="100000" kx="0" ky="0" algn="bl" rotWithShape="0" blurRad="127000" dist="38100" dir="5400000">
              <a:srgbClr val="0B1220">
                <a:alpha val="18000"/>
              </a:srgbClr>
            </a:outerShdw>
          </a:effectLst>
        </p:spPr>
      </p:sp>
      <p:sp>
        <p:nvSpPr>
          <p:cNvPr id="22" name="Shape 15"/>
          <p:cNvSpPr/>
          <p:nvPr/>
        </p:nvSpPr>
        <p:spPr>
          <a:xfrm>
            <a:off x="841248" y="4434840"/>
            <a:ext cx="640080" cy="640080"/>
          </a:xfrm>
          <a:prstGeom prst="roundRect">
            <a:avLst>
              <a:gd name="adj" fmla="val 28000"/>
            </a:avLst>
          </a:prstGeom>
          <a:solidFill>
            <a:srgbClr val="2E6BE6"/>
          </a:solidFill>
          <a:ln/>
        </p:spPr>
      </p:sp>
      <p:pic>
        <p:nvPicPr>
          <p:cNvPr id="23" name="Image 5" descr="ic/db_w.png">    </p:cNvPr>
          <p:cNvPicPr>
            <a:picLocks noChangeAspect="1"/>
          </p:cNvPicPr>
          <p:nvPr/>
        </p:nvPicPr>
        <p:blipFill>
          <a:blip r:embed="rId6"/>
          <a:stretch>
            <a:fillRect/>
          </a:stretch>
        </p:blipFill>
        <p:spPr>
          <a:xfrm>
            <a:off x="1007669" y="4601261"/>
            <a:ext cx="307238" cy="307238"/>
          </a:xfrm>
          <a:prstGeom prst="rect">
            <a:avLst/>
          </a:prstGeom>
        </p:spPr>
      </p:pic>
      <p:sp>
        <p:nvSpPr>
          <p:cNvPr id="24" name="Text 16"/>
          <p:cNvSpPr/>
          <p:nvPr/>
        </p:nvSpPr>
        <p:spPr>
          <a:xfrm>
            <a:off x="841248" y="5212080"/>
            <a:ext cx="2103120" cy="365760"/>
          </a:xfrm>
          <a:prstGeom prst="rect">
            <a:avLst/>
          </a:prstGeom>
          <a:noFill/>
          <a:ln/>
        </p:spPr>
        <p:txBody>
          <a:bodyPr wrap="square" lIns="0" tIns="0" rIns="0" bIns="0" rtlCol="0" anchor="ctr"/>
          <a:lstStyle/>
          <a:p>
            <a:pPr algn="l" indent="0" marL="0">
              <a:buNone/>
            </a:pPr>
            <a:r>
              <a:rPr lang="en-US" sz="1350" b="1" dirty="0">
                <a:solidFill>
                  <a:srgbClr val="14233E"/>
                </a:solidFill>
                <a:latin typeface="Trebuchet MS" pitchFamily="34" charset="0"/>
                <a:ea typeface="Trebuchet MS" pitchFamily="34" charset="-122"/>
                <a:cs typeface="Trebuchet MS" pitchFamily="34" charset="-120"/>
              </a:rPr>
              <a:t>ERP / CRM</a:t>
            </a:r>
            <a:endParaRPr lang="en-US" sz="1350" dirty="0"/>
          </a:p>
        </p:txBody>
      </p:sp>
      <p:sp>
        <p:nvSpPr>
          <p:cNvPr id="25" name="Text 17"/>
          <p:cNvSpPr/>
          <p:nvPr/>
        </p:nvSpPr>
        <p:spPr>
          <a:xfrm>
            <a:off x="841248" y="5559552"/>
            <a:ext cx="2148840" cy="320040"/>
          </a:xfrm>
          <a:prstGeom prst="rect">
            <a:avLst/>
          </a:prstGeom>
          <a:noFill/>
          <a:ln/>
        </p:spPr>
        <p:txBody>
          <a:bodyPr wrap="square" lIns="0" tIns="0" rIns="0" bIns="0" rtlCol="0" anchor="ctr"/>
          <a:lstStyle/>
          <a:p>
            <a:pPr algn="l" indent="0" marL="0">
              <a:buNone/>
            </a:pPr>
            <a:r>
              <a:rPr lang="en-US" sz="1050" dirty="0">
                <a:solidFill>
                  <a:srgbClr val="5B6C88"/>
                </a:solidFill>
                <a:latin typeface="Calibri" pitchFamily="34" charset="0"/>
                <a:ea typeface="Calibri" pitchFamily="34" charset="-122"/>
                <a:cs typeface="Calibri" pitchFamily="34" charset="-120"/>
              </a:rPr>
              <a:t>Nghiệp vụ lõi</a:t>
            </a:r>
            <a:endParaRPr lang="en-US" sz="1050" dirty="0"/>
          </a:p>
        </p:txBody>
      </p:sp>
      <p:sp>
        <p:nvSpPr>
          <p:cNvPr id="26" name="Shape 18"/>
          <p:cNvSpPr/>
          <p:nvPr/>
        </p:nvSpPr>
        <p:spPr>
          <a:xfrm>
            <a:off x="3419856" y="4160520"/>
            <a:ext cx="2651760" cy="1828800"/>
          </a:xfrm>
          <a:prstGeom prst="roundRect">
            <a:avLst>
              <a:gd name="adj" fmla="val 5000"/>
            </a:avLst>
          </a:prstGeom>
          <a:solidFill>
            <a:srgbClr val="FFFFFF"/>
          </a:solidFill>
          <a:ln w="12700">
            <a:solidFill>
              <a:srgbClr val="E1E9F5"/>
            </a:solidFill>
            <a:prstDash val="solid"/>
          </a:ln>
          <a:effectLst>
            <a:outerShdw sx="100000" sy="100000" kx="0" ky="0" algn="bl" rotWithShape="0" blurRad="127000" dist="38100" dir="5400000">
              <a:srgbClr val="0B1220">
                <a:alpha val="18000"/>
              </a:srgbClr>
            </a:outerShdw>
          </a:effectLst>
        </p:spPr>
      </p:sp>
      <p:sp>
        <p:nvSpPr>
          <p:cNvPr id="27" name="Shape 19"/>
          <p:cNvSpPr/>
          <p:nvPr/>
        </p:nvSpPr>
        <p:spPr>
          <a:xfrm>
            <a:off x="3712464" y="4434840"/>
            <a:ext cx="640080" cy="640080"/>
          </a:xfrm>
          <a:prstGeom prst="roundRect">
            <a:avLst>
              <a:gd name="adj" fmla="val 28000"/>
            </a:avLst>
          </a:prstGeom>
          <a:solidFill>
            <a:srgbClr val="2E6BE6"/>
          </a:solidFill>
          <a:ln/>
        </p:spPr>
      </p:sp>
      <p:pic>
        <p:nvPicPr>
          <p:cNvPr id="28" name="Image 6" descr="ic/layers_w.png">    </p:cNvPr>
          <p:cNvPicPr>
            <a:picLocks noChangeAspect="1"/>
          </p:cNvPicPr>
          <p:nvPr/>
        </p:nvPicPr>
        <p:blipFill>
          <a:blip r:embed="rId7"/>
          <a:stretch>
            <a:fillRect/>
          </a:stretch>
        </p:blipFill>
        <p:spPr>
          <a:xfrm>
            <a:off x="3878885" y="4601261"/>
            <a:ext cx="307238" cy="307238"/>
          </a:xfrm>
          <a:prstGeom prst="rect">
            <a:avLst/>
          </a:prstGeom>
        </p:spPr>
      </p:pic>
      <p:sp>
        <p:nvSpPr>
          <p:cNvPr id="29" name="Text 20"/>
          <p:cNvSpPr/>
          <p:nvPr/>
        </p:nvSpPr>
        <p:spPr>
          <a:xfrm>
            <a:off x="3712464" y="5212080"/>
            <a:ext cx="2103120" cy="365760"/>
          </a:xfrm>
          <a:prstGeom prst="rect">
            <a:avLst/>
          </a:prstGeom>
          <a:noFill/>
          <a:ln/>
        </p:spPr>
        <p:txBody>
          <a:bodyPr wrap="square" lIns="0" tIns="0" rIns="0" bIns="0" rtlCol="0" anchor="ctr"/>
          <a:lstStyle/>
          <a:p>
            <a:pPr algn="l" indent="0" marL="0">
              <a:buNone/>
            </a:pPr>
            <a:r>
              <a:rPr lang="en-US" sz="1350" b="1" dirty="0">
                <a:solidFill>
                  <a:srgbClr val="14233E"/>
                </a:solidFill>
                <a:latin typeface="Trebuchet MS" pitchFamily="34" charset="0"/>
                <a:ea typeface="Trebuchet MS" pitchFamily="34" charset="-122"/>
                <a:cs typeface="Trebuchet MS" pitchFamily="34" charset="-120"/>
              </a:rPr>
              <a:t>Cổng dịch vụ</a:t>
            </a:r>
            <a:endParaRPr lang="en-US" sz="1350" dirty="0"/>
          </a:p>
        </p:txBody>
      </p:sp>
      <p:sp>
        <p:nvSpPr>
          <p:cNvPr id="30" name="Text 21"/>
          <p:cNvSpPr/>
          <p:nvPr/>
        </p:nvSpPr>
        <p:spPr>
          <a:xfrm>
            <a:off x="3712464" y="5559552"/>
            <a:ext cx="2148840" cy="320040"/>
          </a:xfrm>
          <a:prstGeom prst="rect">
            <a:avLst/>
          </a:prstGeom>
          <a:noFill/>
          <a:ln/>
        </p:spPr>
        <p:txBody>
          <a:bodyPr wrap="square" lIns="0" tIns="0" rIns="0" bIns="0" rtlCol="0" anchor="ctr"/>
          <a:lstStyle/>
          <a:p>
            <a:pPr algn="l" indent="0" marL="0">
              <a:buNone/>
            </a:pPr>
            <a:r>
              <a:rPr lang="en-US" sz="1050" dirty="0">
                <a:solidFill>
                  <a:srgbClr val="5B6C88"/>
                </a:solidFill>
                <a:latin typeface="Calibri" pitchFamily="34" charset="0"/>
                <a:ea typeface="Calibri" pitchFamily="34" charset="-122"/>
                <a:cs typeface="Calibri" pitchFamily="34" charset="-120"/>
              </a:rPr>
              <a:t>Công dân &amp; khách hàng</a:t>
            </a:r>
            <a:endParaRPr lang="en-US" sz="1050" dirty="0"/>
          </a:p>
        </p:txBody>
      </p:sp>
      <p:sp>
        <p:nvSpPr>
          <p:cNvPr id="31" name="Shape 22"/>
          <p:cNvSpPr/>
          <p:nvPr/>
        </p:nvSpPr>
        <p:spPr>
          <a:xfrm>
            <a:off x="6291072" y="4160520"/>
            <a:ext cx="2651760" cy="1828800"/>
          </a:xfrm>
          <a:prstGeom prst="roundRect">
            <a:avLst>
              <a:gd name="adj" fmla="val 5000"/>
            </a:avLst>
          </a:prstGeom>
          <a:solidFill>
            <a:srgbClr val="FFFFFF"/>
          </a:solidFill>
          <a:ln w="12700">
            <a:solidFill>
              <a:srgbClr val="E1E9F5"/>
            </a:solidFill>
            <a:prstDash val="solid"/>
          </a:ln>
          <a:effectLst>
            <a:outerShdw sx="100000" sy="100000" kx="0" ky="0" algn="bl" rotWithShape="0" blurRad="127000" dist="38100" dir="5400000">
              <a:srgbClr val="0B1220">
                <a:alpha val="18000"/>
              </a:srgbClr>
            </a:outerShdw>
          </a:effectLst>
        </p:spPr>
      </p:sp>
      <p:sp>
        <p:nvSpPr>
          <p:cNvPr id="32" name="Shape 23"/>
          <p:cNvSpPr/>
          <p:nvPr/>
        </p:nvSpPr>
        <p:spPr>
          <a:xfrm>
            <a:off x="6583680" y="4434840"/>
            <a:ext cx="640080" cy="640080"/>
          </a:xfrm>
          <a:prstGeom prst="roundRect">
            <a:avLst>
              <a:gd name="adj" fmla="val 28000"/>
            </a:avLst>
          </a:prstGeom>
          <a:solidFill>
            <a:srgbClr val="2E6BE6"/>
          </a:solidFill>
          <a:ln/>
        </p:spPr>
      </p:sp>
      <p:pic>
        <p:nvPicPr>
          <p:cNvPr id="33" name="Image 7" descr="ic/gears_w.png">    </p:cNvPr>
          <p:cNvPicPr>
            <a:picLocks noChangeAspect="1"/>
          </p:cNvPicPr>
          <p:nvPr/>
        </p:nvPicPr>
        <p:blipFill>
          <a:blip r:embed="rId8"/>
          <a:stretch>
            <a:fillRect/>
          </a:stretch>
        </p:blipFill>
        <p:spPr>
          <a:xfrm>
            <a:off x="6750101" y="4601261"/>
            <a:ext cx="307238" cy="307238"/>
          </a:xfrm>
          <a:prstGeom prst="rect">
            <a:avLst/>
          </a:prstGeom>
        </p:spPr>
      </p:pic>
      <p:sp>
        <p:nvSpPr>
          <p:cNvPr id="34" name="Text 24"/>
          <p:cNvSpPr/>
          <p:nvPr/>
        </p:nvSpPr>
        <p:spPr>
          <a:xfrm>
            <a:off x="6583680" y="5212080"/>
            <a:ext cx="2103120" cy="365760"/>
          </a:xfrm>
          <a:prstGeom prst="rect">
            <a:avLst/>
          </a:prstGeom>
          <a:noFill/>
          <a:ln/>
        </p:spPr>
        <p:txBody>
          <a:bodyPr wrap="square" lIns="0" tIns="0" rIns="0" bIns="0" rtlCol="0" anchor="ctr"/>
          <a:lstStyle/>
          <a:p>
            <a:pPr algn="l" indent="0" marL="0">
              <a:buNone/>
            </a:pPr>
            <a:r>
              <a:rPr lang="en-US" sz="1350" b="1" dirty="0">
                <a:solidFill>
                  <a:srgbClr val="14233E"/>
                </a:solidFill>
                <a:latin typeface="Trebuchet MS" pitchFamily="34" charset="0"/>
                <a:ea typeface="Trebuchet MS" pitchFamily="34" charset="-122"/>
                <a:cs typeface="Trebuchet MS" pitchFamily="34" charset="-120"/>
              </a:rPr>
              <a:t>Quy trình vận hành</a:t>
            </a:r>
            <a:endParaRPr lang="en-US" sz="1350" dirty="0"/>
          </a:p>
        </p:txBody>
      </p:sp>
      <p:sp>
        <p:nvSpPr>
          <p:cNvPr id="35" name="Text 25"/>
          <p:cNvSpPr/>
          <p:nvPr/>
        </p:nvSpPr>
        <p:spPr>
          <a:xfrm>
            <a:off x="6583680" y="5559552"/>
            <a:ext cx="2148840" cy="320040"/>
          </a:xfrm>
          <a:prstGeom prst="rect">
            <a:avLst/>
          </a:prstGeom>
          <a:noFill/>
          <a:ln/>
        </p:spPr>
        <p:txBody>
          <a:bodyPr wrap="square" lIns="0" tIns="0" rIns="0" bIns="0" rtlCol="0" anchor="ctr"/>
          <a:lstStyle/>
          <a:p>
            <a:pPr algn="l" indent="0" marL="0">
              <a:buNone/>
            </a:pPr>
            <a:r>
              <a:rPr lang="en-US" sz="1050" dirty="0">
                <a:solidFill>
                  <a:srgbClr val="5B6C88"/>
                </a:solidFill>
                <a:latin typeface="Calibri" pitchFamily="34" charset="0"/>
                <a:ea typeface="Calibri" pitchFamily="34" charset="-122"/>
                <a:cs typeface="Calibri" pitchFamily="34" charset="-120"/>
              </a:rPr>
              <a:t>RPA &amp; tác nghiệp</a:t>
            </a:r>
            <a:endParaRPr lang="en-US" sz="1050" dirty="0"/>
          </a:p>
        </p:txBody>
      </p:sp>
      <p:sp>
        <p:nvSpPr>
          <p:cNvPr id="36" name="Shape 26"/>
          <p:cNvSpPr/>
          <p:nvPr/>
        </p:nvSpPr>
        <p:spPr>
          <a:xfrm>
            <a:off x="9162288" y="4160520"/>
            <a:ext cx="2651760" cy="1828800"/>
          </a:xfrm>
          <a:prstGeom prst="roundRect">
            <a:avLst>
              <a:gd name="adj" fmla="val 5000"/>
            </a:avLst>
          </a:prstGeom>
          <a:solidFill>
            <a:srgbClr val="FFFFFF"/>
          </a:solidFill>
          <a:ln w="12700">
            <a:solidFill>
              <a:srgbClr val="E1E9F5"/>
            </a:solidFill>
            <a:prstDash val="solid"/>
          </a:ln>
          <a:effectLst>
            <a:outerShdw sx="100000" sy="100000" kx="0" ky="0" algn="bl" rotWithShape="0" blurRad="127000" dist="38100" dir="5400000">
              <a:srgbClr val="0B1220">
                <a:alpha val="18000"/>
              </a:srgbClr>
            </a:outerShdw>
          </a:effectLst>
        </p:spPr>
      </p:sp>
      <p:sp>
        <p:nvSpPr>
          <p:cNvPr id="37" name="Shape 27"/>
          <p:cNvSpPr/>
          <p:nvPr/>
        </p:nvSpPr>
        <p:spPr>
          <a:xfrm>
            <a:off x="9454896" y="4434840"/>
            <a:ext cx="640080" cy="640080"/>
          </a:xfrm>
          <a:prstGeom prst="roundRect">
            <a:avLst>
              <a:gd name="adj" fmla="val 28000"/>
            </a:avLst>
          </a:prstGeom>
          <a:solidFill>
            <a:srgbClr val="2E6BE6"/>
          </a:solidFill>
          <a:ln/>
        </p:spPr>
      </p:sp>
      <p:pic>
        <p:nvPicPr>
          <p:cNvPr id="38" name="Image 8" descr="ic/cloud_w.png">    </p:cNvPr>
          <p:cNvPicPr>
            <a:picLocks noChangeAspect="1"/>
          </p:cNvPicPr>
          <p:nvPr/>
        </p:nvPicPr>
        <p:blipFill>
          <a:blip r:embed="rId9"/>
          <a:stretch>
            <a:fillRect/>
          </a:stretch>
        </p:blipFill>
        <p:spPr>
          <a:xfrm>
            <a:off x="9621317" y="4601261"/>
            <a:ext cx="307238" cy="307238"/>
          </a:xfrm>
          <a:prstGeom prst="rect">
            <a:avLst/>
          </a:prstGeom>
        </p:spPr>
      </p:pic>
      <p:sp>
        <p:nvSpPr>
          <p:cNvPr id="39" name="Text 28"/>
          <p:cNvSpPr/>
          <p:nvPr/>
        </p:nvSpPr>
        <p:spPr>
          <a:xfrm>
            <a:off x="9454896" y="5212080"/>
            <a:ext cx="2103120" cy="365760"/>
          </a:xfrm>
          <a:prstGeom prst="rect">
            <a:avLst/>
          </a:prstGeom>
          <a:noFill/>
          <a:ln/>
        </p:spPr>
        <p:txBody>
          <a:bodyPr wrap="square" lIns="0" tIns="0" rIns="0" bIns="0" rtlCol="0" anchor="ctr"/>
          <a:lstStyle/>
          <a:p>
            <a:pPr algn="l" indent="0" marL="0">
              <a:buNone/>
            </a:pPr>
            <a:r>
              <a:rPr lang="en-US" sz="1350" b="1" dirty="0">
                <a:solidFill>
                  <a:srgbClr val="14233E"/>
                </a:solidFill>
                <a:latin typeface="Trebuchet MS" pitchFamily="34" charset="0"/>
                <a:ea typeface="Trebuchet MS" pitchFamily="34" charset="-122"/>
                <a:cs typeface="Trebuchet MS" pitchFamily="34" charset="-120"/>
              </a:rPr>
              <a:t>Ứng dụng hiện có</a:t>
            </a:r>
            <a:endParaRPr lang="en-US" sz="1350" dirty="0"/>
          </a:p>
        </p:txBody>
      </p:sp>
      <p:sp>
        <p:nvSpPr>
          <p:cNvPr id="40" name="Text 29"/>
          <p:cNvSpPr/>
          <p:nvPr/>
        </p:nvSpPr>
        <p:spPr>
          <a:xfrm>
            <a:off x="9454896" y="5559552"/>
            <a:ext cx="2148840" cy="320040"/>
          </a:xfrm>
          <a:prstGeom prst="rect">
            <a:avLst/>
          </a:prstGeom>
          <a:noFill/>
          <a:ln/>
        </p:spPr>
        <p:txBody>
          <a:bodyPr wrap="square" lIns="0" tIns="0" rIns="0" bIns="0" rtlCol="0" anchor="ctr"/>
          <a:lstStyle/>
          <a:p>
            <a:pPr algn="l" indent="0" marL="0">
              <a:buNone/>
            </a:pPr>
            <a:r>
              <a:rPr lang="en-US" sz="1050" dirty="0">
                <a:solidFill>
                  <a:srgbClr val="5B6C88"/>
                </a:solidFill>
                <a:latin typeface="Calibri" pitchFamily="34" charset="0"/>
                <a:ea typeface="Calibri" pitchFamily="34" charset="-122"/>
                <a:cs typeface="Calibri" pitchFamily="34" charset="-120"/>
              </a:rPr>
              <a:t>Web, mobile, nội bộ</a:t>
            </a:r>
            <a:endParaRPr lang="en-US" sz="1050" dirty="0"/>
          </a:p>
        </p:txBody>
      </p:sp>
      <p:sp>
        <p:nvSpPr>
          <p:cNvPr id="41" name="Shape 30"/>
          <p:cNvSpPr/>
          <p:nvPr/>
        </p:nvSpPr>
        <p:spPr>
          <a:xfrm>
            <a:off x="548640" y="6437376"/>
            <a:ext cx="11091672" cy="0"/>
          </a:xfrm>
          <a:prstGeom prst="line">
            <a:avLst/>
          </a:prstGeom>
          <a:noFill/>
          <a:ln w="12700">
            <a:solidFill>
              <a:srgbClr val="E1E9F5"/>
            </a:solidFill>
            <a:prstDash val="solid"/>
          </a:ln>
        </p:spPr>
      </p:sp>
      <p:sp>
        <p:nvSpPr>
          <p:cNvPr id="42" name="Text 31"/>
          <p:cNvSpPr/>
          <p:nvPr/>
        </p:nvSpPr>
        <p:spPr>
          <a:xfrm>
            <a:off x="548640" y="6492240"/>
            <a:ext cx="6400800" cy="274320"/>
          </a:xfrm>
          <a:prstGeom prst="rect">
            <a:avLst/>
          </a:prstGeom>
          <a:noFill/>
          <a:ln/>
        </p:spPr>
        <p:txBody>
          <a:bodyPr wrap="square" lIns="0" tIns="0" rIns="0" bIns="0" rtlCol="0" anchor="ctr"/>
          <a:lstStyle/>
          <a:p>
            <a:pPr algn="l" indent="0" marL="0">
              <a:buNone/>
            </a:pPr>
            <a:r>
              <a:rPr lang="en-US" sz="850" b="1" spc="50" kern="0" dirty="0">
                <a:solidFill>
                  <a:srgbClr val="5B6C88"/>
                </a:solidFill>
                <a:latin typeface="Trebuchet MS" pitchFamily="34" charset="0"/>
                <a:ea typeface="Trebuchet MS" pitchFamily="34" charset="-122"/>
                <a:cs typeface="Trebuchet MS" pitchFamily="34" charset="-120"/>
              </a:rPr>
              <a:t>PKH TECH · Beyond Technology, Beyond Tomorrow</a:t>
            </a:r>
            <a:endParaRPr lang="en-US" sz="850" dirty="0"/>
          </a:p>
        </p:txBody>
      </p:sp>
      <p:sp>
        <p:nvSpPr>
          <p:cNvPr id="43" name="Text 32"/>
          <p:cNvSpPr/>
          <p:nvPr/>
        </p:nvSpPr>
        <p:spPr>
          <a:xfrm>
            <a:off x="8869680" y="6492240"/>
            <a:ext cx="2770632" cy="274320"/>
          </a:xfrm>
          <a:prstGeom prst="rect">
            <a:avLst/>
          </a:prstGeom>
          <a:noFill/>
          <a:ln/>
        </p:spPr>
        <p:txBody>
          <a:bodyPr wrap="square" lIns="0" tIns="0" rIns="0" bIns="0" rtlCol="0" anchor="ctr"/>
          <a:lstStyle/>
          <a:p>
            <a:pPr algn="r" indent="0" marL="0">
              <a:buNone/>
            </a:pPr>
            <a:r>
              <a:rPr lang="en-US" sz="850" b="1" dirty="0">
                <a:solidFill>
                  <a:srgbClr val="5B6C88"/>
                </a:solidFill>
                <a:latin typeface="Trebuchet MS" pitchFamily="34" charset="0"/>
                <a:ea typeface="Trebuchet MS" pitchFamily="34" charset="-122"/>
                <a:cs typeface="Trebuchet MS" pitchFamily="34" charset="-120"/>
              </a:rPr>
              <a:t>13 / 20</a:t>
            </a:r>
            <a:endParaRPr lang="en-US" sz="8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5F8FC"/>
        </a:solidFill>
      </p:bgPr>
    </p:bg>
    <p:spTree>
      <p:nvGrpSpPr>
        <p:cNvPr id="1" name=""/>
        <p:cNvGrpSpPr/>
        <p:nvPr/>
      </p:nvGrpSpPr>
      <p:grpSpPr>
        <a:xfrm>
          <a:off x="0" y="0"/>
          <a:ext cx="0" cy="0"/>
          <a:chOff x="0" y="0"/>
          <a:chExt cx="0" cy="0"/>
        </a:xfrm>
      </p:grpSpPr>
      <p:pic>
        <p:nvPicPr>
          <p:cNvPr id="2" name="Image 0" descr="ic/star_b.png">    </p:cNvPr>
          <p:cNvPicPr>
            <a:picLocks noChangeAspect="1"/>
          </p:cNvPicPr>
          <p:nvPr/>
        </p:nvPicPr>
        <p:blipFill>
          <a:blip r:embed="rId1"/>
          <a:stretch>
            <a:fillRect/>
          </a:stretch>
        </p:blipFill>
        <p:spPr>
          <a:xfrm>
            <a:off x="548640" y="566928"/>
            <a:ext cx="182880" cy="182880"/>
          </a:xfrm>
          <a:prstGeom prst="rect">
            <a:avLst/>
          </a:prstGeom>
        </p:spPr>
      </p:pic>
      <p:sp>
        <p:nvSpPr>
          <p:cNvPr id="3" name="Text 0"/>
          <p:cNvSpPr/>
          <p:nvPr/>
        </p:nvSpPr>
        <p:spPr>
          <a:xfrm>
            <a:off x="822960" y="502920"/>
            <a:ext cx="10058400" cy="310896"/>
          </a:xfrm>
          <a:prstGeom prst="rect">
            <a:avLst/>
          </a:prstGeom>
          <a:noFill/>
          <a:ln/>
        </p:spPr>
        <p:txBody>
          <a:bodyPr wrap="square" lIns="0" tIns="0" rIns="0" bIns="0" rtlCol="0" anchor="ctr"/>
          <a:lstStyle/>
          <a:p>
            <a:pPr algn="l" indent="0" marL="0">
              <a:buNone/>
            </a:pPr>
            <a:r>
              <a:rPr lang="en-US" sz="1150" b="1" spc="140" kern="0" dirty="0">
                <a:solidFill>
                  <a:srgbClr val="2E6BE6"/>
                </a:solidFill>
                <a:latin typeface="Trebuchet MS" pitchFamily="34" charset="0"/>
                <a:ea typeface="Trebuchet MS" pitchFamily="34" charset="-122"/>
                <a:cs typeface="Trebuchet MS" pitchFamily="34" charset="-120"/>
              </a:rPr>
              <a:t>NGÀNH PHỤC VỤ</a:t>
            </a:r>
            <a:endParaRPr lang="en-US" sz="1150" dirty="0"/>
          </a:p>
        </p:txBody>
      </p:sp>
      <p:sp>
        <p:nvSpPr>
          <p:cNvPr id="4" name="Text 1"/>
          <p:cNvSpPr/>
          <p:nvPr/>
        </p:nvSpPr>
        <p:spPr>
          <a:xfrm>
            <a:off x="548640" y="868680"/>
            <a:ext cx="11064240" cy="640080"/>
          </a:xfrm>
          <a:prstGeom prst="rect">
            <a:avLst/>
          </a:prstGeom>
          <a:noFill/>
          <a:ln/>
        </p:spPr>
        <p:txBody>
          <a:bodyPr wrap="square" lIns="0" tIns="0" rIns="0" bIns="0" rtlCol="0" anchor="ctr"/>
          <a:lstStyle/>
          <a:p>
            <a:pPr algn="l" indent="0" marL="0">
              <a:buNone/>
            </a:pPr>
            <a:r>
              <a:rPr lang="en-US" sz="2900" b="1" dirty="0">
                <a:solidFill>
                  <a:srgbClr val="14233E"/>
                </a:solidFill>
                <a:latin typeface="Trebuchet MS" pitchFamily="34" charset="0"/>
                <a:ea typeface="Trebuchet MS" pitchFamily="34" charset="-122"/>
                <a:cs typeface="Trebuchet MS" pitchFamily="34" charset="-120"/>
              </a:rPr>
              <a:t>Kinh nghiệm sâu trên nhiều lĩnh vực</a:t>
            </a:r>
            <a:endParaRPr lang="en-US" sz="2900" dirty="0"/>
          </a:p>
        </p:txBody>
      </p:sp>
      <p:sp>
        <p:nvSpPr>
          <p:cNvPr id="5" name="Shape 2"/>
          <p:cNvSpPr/>
          <p:nvPr/>
        </p:nvSpPr>
        <p:spPr>
          <a:xfrm>
            <a:off x="548640" y="1874520"/>
            <a:ext cx="3566160" cy="1737360"/>
          </a:xfrm>
          <a:prstGeom prst="roundRect">
            <a:avLst>
              <a:gd name="adj" fmla="val 5789"/>
            </a:avLst>
          </a:prstGeom>
          <a:solidFill>
            <a:srgbClr val="FFFFFF"/>
          </a:solidFill>
          <a:ln w="12700">
            <a:solidFill>
              <a:srgbClr val="E1E9F5"/>
            </a:solidFill>
            <a:prstDash val="solid"/>
          </a:ln>
          <a:effectLst>
            <a:outerShdw sx="100000" sy="100000" kx="0" ky="0" algn="bl" rotWithShape="0" blurRad="127000" dist="38100" dir="5400000">
              <a:srgbClr val="0B1220">
                <a:alpha val="18000"/>
              </a:srgbClr>
            </a:outerShdw>
          </a:effectLst>
        </p:spPr>
      </p:sp>
      <p:sp>
        <p:nvSpPr>
          <p:cNvPr id="6" name="Shape 3"/>
          <p:cNvSpPr/>
          <p:nvPr/>
        </p:nvSpPr>
        <p:spPr>
          <a:xfrm>
            <a:off x="859536" y="2167128"/>
            <a:ext cx="685800" cy="685800"/>
          </a:xfrm>
          <a:prstGeom prst="roundRect">
            <a:avLst>
              <a:gd name="adj" fmla="val 28000"/>
            </a:avLst>
          </a:prstGeom>
          <a:solidFill>
            <a:srgbClr val="2E6BE6"/>
          </a:solidFill>
          <a:ln/>
        </p:spPr>
      </p:sp>
      <p:pic>
        <p:nvPicPr>
          <p:cNvPr id="7" name="Image 1" descr="ic/gov_w.png">    </p:cNvPr>
          <p:cNvPicPr>
            <a:picLocks noChangeAspect="1"/>
          </p:cNvPicPr>
          <p:nvPr/>
        </p:nvPicPr>
        <p:blipFill>
          <a:blip r:embed="rId2"/>
          <a:stretch>
            <a:fillRect/>
          </a:stretch>
        </p:blipFill>
        <p:spPr>
          <a:xfrm>
            <a:off x="1037844" y="2345436"/>
            <a:ext cx="329184" cy="329184"/>
          </a:xfrm>
          <a:prstGeom prst="rect">
            <a:avLst/>
          </a:prstGeom>
        </p:spPr>
      </p:pic>
      <p:sp>
        <p:nvSpPr>
          <p:cNvPr id="8" name="Text 4"/>
          <p:cNvSpPr/>
          <p:nvPr/>
        </p:nvSpPr>
        <p:spPr>
          <a:xfrm>
            <a:off x="1737360" y="2240280"/>
            <a:ext cx="2194560" cy="548640"/>
          </a:xfrm>
          <a:prstGeom prst="rect">
            <a:avLst/>
          </a:prstGeom>
          <a:noFill/>
          <a:ln/>
        </p:spPr>
        <p:txBody>
          <a:bodyPr wrap="square" lIns="0" tIns="0" rIns="0" bIns="0" rtlCol="0" anchor="ctr"/>
          <a:lstStyle/>
          <a:p>
            <a:pPr algn="l" indent="0" marL="0">
              <a:lnSpc>
                <a:spcPct val="105000"/>
              </a:lnSpc>
              <a:buNone/>
            </a:pPr>
            <a:r>
              <a:rPr lang="en-US" sz="1500" b="1" dirty="0">
                <a:solidFill>
                  <a:srgbClr val="14233E"/>
                </a:solidFill>
                <a:latin typeface="Trebuchet MS" pitchFamily="34" charset="0"/>
                <a:ea typeface="Trebuchet MS" pitchFamily="34" charset="-122"/>
                <a:cs typeface="Trebuchet MS" pitchFamily="34" charset="-120"/>
              </a:rPr>
              <a:t>Chính phủ &amp; Công</a:t>
            </a:r>
            <a:endParaRPr lang="en-US" sz="1500" dirty="0"/>
          </a:p>
        </p:txBody>
      </p:sp>
      <p:sp>
        <p:nvSpPr>
          <p:cNvPr id="9" name="Text 5"/>
          <p:cNvSpPr/>
          <p:nvPr/>
        </p:nvSpPr>
        <p:spPr>
          <a:xfrm>
            <a:off x="859536" y="2971800"/>
            <a:ext cx="3017520" cy="548640"/>
          </a:xfrm>
          <a:prstGeom prst="rect">
            <a:avLst/>
          </a:prstGeom>
          <a:noFill/>
          <a:ln/>
        </p:spPr>
        <p:txBody>
          <a:bodyPr wrap="square" lIns="0" tIns="0" rIns="0" bIns="0" rtlCol="0" anchor="t"/>
          <a:lstStyle/>
          <a:p>
            <a:pPr algn="l" indent="0" marL="0">
              <a:lnSpc>
                <a:spcPct val="128000"/>
              </a:lnSpc>
              <a:buNone/>
            </a:pPr>
            <a:r>
              <a:rPr lang="en-US" sz="1080" dirty="0">
                <a:solidFill>
                  <a:srgbClr val="5B6C88"/>
                </a:solidFill>
                <a:latin typeface="Calibri" pitchFamily="34" charset="0"/>
                <a:ea typeface="Calibri" pitchFamily="34" charset="-122"/>
                <a:cs typeface="Calibri" pitchFamily="34" charset="-120"/>
              </a:rPr>
              <a:t>E-Government, dịch vụ công trực tuyến, quản lý hồ sơ số.</a:t>
            </a:r>
            <a:endParaRPr lang="en-US" sz="1080" dirty="0"/>
          </a:p>
        </p:txBody>
      </p:sp>
      <p:sp>
        <p:nvSpPr>
          <p:cNvPr id="10" name="Shape 6"/>
          <p:cNvSpPr/>
          <p:nvPr/>
        </p:nvSpPr>
        <p:spPr>
          <a:xfrm>
            <a:off x="4315968" y="1874520"/>
            <a:ext cx="3566160" cy="1737360"/>
          </a:xfrm>
          <a:prstGeom prst="roundRect">
            <a:avLst>
              <a:gd name="adj" fmla="val 5789"/>
            </a:avLst>
          </a:prstGeom>
          <a:solidFill>
            <a:srgbClr val="FFFFFF"/>
          </a:solidFill>
          <a:ln w="12700">
            <a:solidFill>
              <a:srgbClr val="E1E9F5"/>
            </a:solidFill>
            <a:prstDash val="solid"/>
          </a:ln>
          <a:effectLst>
            <a:outerShdw sx="100000" sy="100000" kx="0" ky="0" algn="bl" rotWithShape="0" blurRad="127000" dist="38100" dir="5400000">
              <a:srgbClr val="0B1220">
                <a:alpha val="18000"/>
              </a:srgbClr>
            </a:outerShdw>
          </a:effectLst>
        </p:spPr>
      </p:sp>
      <p:sp>
        <p:nvSpPr>
          <p:cNvPr id="11" name="Shape 7"/>
          <p:cNvSpPr/>
          <p:nvPr/>
        </p:nvSpPr>
        <p:spPr>
          <a:xfrm>
            <a:off x="4626864" y="2167128"/>
            <a:ext cx="685800" cy="685800"/>
          </a:xfrm>
          <a:prstGeom prst="roundRect">
            <a:avLst>
              <a:gd name="adj" fmla="val 28000"/>
            </a:avLst>
          </a:prstGeom>
          <a:solidFill>
            <a:srgbClr val="2E6BE6"/>
          </a:solidFill>
          <a:ln/>
        </p:spPr>
      </p:sp>
      <p:pic>
        <p:nvPicPr>
          <p:cNvPr id="12" name="Image 2" descr="ic/retail_w.png">    </p:cNvPr>
          <p:cNvPicPr>
            <a:picLocks noChangeAspect="1"/>
          </p:cNvPicPr>
          <p:nvPr/>
        </p:nvPicPr>
        <p:blipFill>
          <a:blip r:embed="rId3"/>
          <a:stretch>
            <a:fillRect/>
          </a:stretch>
        </p:blipFill>
        <p:spPr>
          <a:xfrm>
            <a:off x="4805172" y="2345436"/>
            <a:ext cx="329184" cy="329184"/>
          </a:xfrm>
          <a:prstGeom prst="rect">
            <a:avLst/>
          </a:prstGeom>
        </p:spPr>
      </p:pic>
      <p:sp>
        <p:nvSpPr>
          <p:cNvPr id="13" name="Text 8"/>
          <p:cNvSpPr/>
          <p:nvPr/>
        </p:nvSpPr>
        <p:spPr>
          <a:xfrm>
            <a:off x="5504688" y="2240280"/>
            <a:ext cx="2194560" cy="548640"/>
          </a:xfrm>
          <a:prstGeom prst="rect">
            <a:avLst/>
          </a:prstGeom>
          <a:noFill/>
          <a:ln/>
        </p:spPr>
        <p:txBody>
          <a:bodyPr wrap="square" lIns="0" tIns="0" rIns="0" bIns="0" rtlCol="0" anchor="ctr"/>
          <a:lstStyle/>
          <a:p>
            <a:pPr algn="l" indent="0" marL="0">
              <a:lnSpc>
                <a:spcPct val="105000"/>
              </a:lnSpc>
              <a:buNone/>
            </a:pPr>
            <a:r>
              <a:rPr lang="en-US" sz="1500" b="1" dirty="0">
                <a:solidFill>
                  <a:srgbClr val="14233E"/>
                </a:solidFill>
                <a:latin typeface="Trebuchet MS" pitchFamily="34" charset="0"/>
                <a:ea typeface="Trebuchet MS" pitchFamily="34" charset="-122"/>
                <a:cs typeface="Trebuchet MS" pitchFamily="34" charset="-120"/>
              </a:rPr>
              <a:t>Bán lẻ &amp; TMĐT</a:t>
            </a:r>
            <a:endParaRPr lang="en-US" sz="1500" dirty="0"/>
          </a:p>
        </p:txBody>
      </p:sp>
      <p:sp>
        <p:nvSpPr>
          <p:cNvPr id="14" name="Text 9"/>
          <p:cNvSpPr/>
          <p:nvPr/>
        </p:nvSpPr>
        <p:spPr>
          <a:xfrm>
            <a:off x="4626864" y="2971800"/>
            <a:ext cx="3017520" cy="548640"/>
          </a:xfrm>
          <a:prstGeom prst="rect">
            <a:avLst/>
          </a:prstGeom>
          <a:noFill/>
          <a:ln/>
        </p:spPr>
        <p:txBody>
          <a:bodyPr wrap="square" lIns="0" tIns="0" rIns="0" bIns="0" rtlCol="0" anchor="t"/>
          <a:lstStyle/>
          <a:p>
            <a:pPr algn="l" indent="0" marL="0">
              <a:lnSpc>
                <a:spcPct val="128000"/>
              </a:lnSpc>
              <a:buNone/>
            </a:pPr>
            <a:r>
              <a:rPr lang="en-US" sz="1080" dirty="0">
                <a:solidFill>
                  <a:srgbClr val="5B6C88"/>
                </a:solidFill>
                <a:latin typeface="Calibri" pitchFamily="34" charset="0"/>
                <a:ea typeface="Calibri" pitchFamily="34" charset="-122"/>
                <a:cs typeface="Calibri" pitchFamily="34" charset="-120"/>
              </a:rPr>
              <a:t>POS, omnichannel, quản lý kho, CRM &amp; marketing automation.</a:t>
            </a:r>
            <a:endParaRPr lang="en-US" sz="1080" dirty="0"/>
          </a:p>
        </p:txBody>
      </p:sp>
      <p:sp>
        <p:nvSpPr>
          <p:cNvPr id="15" name="Shape 10"/>
          <p:cNvSpPr/>
          <p:nvPr/>
        </p:nvSpPr>
        <p:spPr>
          <a:xfrm>
            <a:off x="8083296" y="1874520"/>
            <a:ext cx="3566160" cy="1737360"/>
          </a:xfrm>
          <a:prstGeom prst="roundRect">
            <a:avLst>
              <a:gd name="adj" fmla="val 5789"/>
            </a:avLst>
          </a:prstGeom>
          <a:solidFill>
            <a:srgbClr val="FFFFFF"/>
          </a:solidFill>
          <a:ln w="12700">
            <a:solidFill>
              <a:srgbClr val="E1E9F5"/>
            </a:solidFill>
            <a:prstDash val="solid"/>
          </a:ln>
          <a:effectLst>
            <a:outerShdw sx="100000" sy="100000" kx="0" ky="0" algn="bl" rotWithShape="0" blurRad="127000" dist="38100" dir="5400000">
              <a:srgbClr val="0B1220">
                <a:alpha val="18000"/>
              </a:srgbClr>
            </a:outerShdw>
          </a:effectLst>
        </p:spPr>
      </p:sp>
      <p:sp>
        <p:nvSpPr>
          <p:cNvPr id="16" name="Shape 11"/>
          <p:cNvSpPr/>
          <p:nvPr/>
        </p:nvSpPr>
        <p:spPr>
          <a:xfrm>
            <a:off x="8394192" y="2167128"/>
            <a:ext cx="685800" cy="685800"/>
          </a:xfrm>
          <a:prstGeom prst="roundRect">
            <a:avLst>
              <a:gd name="adj" fmla="val 28000"/>
            </a:avLst>
          </a:prstGeom>
          <a:solidFill>
            <a:srgbClr val="2E6BE6"/>
          </a:solidFill>
          <a:ln/>
        </p:spPr>
      </p:sp>
      <p:pic>
        <p:nvPicPr>
          <p:cNvPr id="17" name="Image 3" descr="ic/health_w.png">    </p:cNvPr>
          <p:cNvPicPr>
            <a:picLocks noChangeAspect="1"/>
          </p:cNvPicPr>
          <p:nvPr/>
        </p:nvPicPr>
        <p:blipFill>
          <a:blip r:embed="rId4"/>
          <a:stretch>
            <a:fillRect/>
          </a:stretch>
        </p:blipFill>
        <p:spPr>
          <a:xfrm>
            <a:off x="8572500" y="2345436"/>
            <a:ext cx="329184" cy="329184"/>
          </a:xfrm>
          <a:prstGeom prst="rect">
            <a:avLst/>
          </a:prstGeom>
        </p:spPr>
      </p:pic>
      <p:sp>
        <p:nvSpPr>
          <p:cNvPr id="18" name="Text 12"/>
          <p:cNvSpPr/>
          <p:nvPr/>
        </p:nvSpPr>
        <p:spPr>
          <a:xfrm>
            <a:off x="9272016" y="2240280"/>
            <a:ext cx="2194560" cy="548640"/>
          </a:xfrm>
          <a:prstGeom prst="rect">
            <a:avLst/>
          </a:prstGeom>
          <a:noFill/>
          <a:ln/>
        </p:spPr>
        <p:txBody>
          <a:bodyPr wrap="square" lIns="0" tIns="0" rIns="0" bIns="0" rtlCol="0" anchor="ctr"/>
          <a:lstStyle/>
          <a:p>
            <a:pPr algn="l" indent="0" marL="0">
              <a:lnSpc>
                <a:spcPct val="105000"/>
              </a:lnSpc>
              <a:buNone/>
            </a:pPr>
            <a:r>
              <a:rPr lang="en-US" sz="1500" b="1" dirty="0">
                <a:solidFill>
                  <a:srgbClr val="14233E"/>
                </a:solidFill>
                <a:latin typeface="Trebuchet MS" pitchFamily="34" charset="0"/>
                <a:ea typeface="Trebuchet MS" pitchFamily="34" charset="-122"/>
                <a:cs typeface="Trebuchet MS" pitchFamily="34" charset="-120"/>
              </a:rPr>
              <a:t>Y tế</a:t>
            </a:r>
            <a:endParaRPr lang="en-US" sz="1500" dirty="0"/>
          </a:p>
        </p:txBody>
      </p:sp>
      <p:sp>
        <p:nvSpPr>
          <p:cNvPr id="19" name="Text 13"/>
          <p:cNvSpPr/>
          <p:nvPr/>
        </p:nvSpPr>
        <p:spPr>
          <a:xfrm>
            <a:off x="8394192" y="2971800"/>
            <a:ext cx="3017520" cy="548640"/>
          </a:xfrm>
          <a:prstGeom prst="rect">
            <a:avLst/>
          </a:prstGeom>
          <a:noFill/>
          <a:ln/>
        </p:spPr>
        <p:txBody>
          <a:bodyPr wrap="square" lIns="0" tIns="0" rIns="0" bIns="0" rtlCol="0" anchor="t"/>
          <a:lstStyle/>
          <a:p>
            <a:pPr algn="l" indent="0" marL="0">
              <a:lnSpc>
                <a:spcPct val="128000"/>
              </a:lnSpc>
              <a:buNone/>
            </a:pPr>
            <a:r>
              <a:rPr lang="en-US" sz="1080" dirty="0">
                <a:solidFill>
                  <a:srgbClr val="5B6C88"/>
                </a:solidFill>
                <a:latin typeface="Calibri" pitchFamily="34" charset="0"/>
                <a:ea typeface="Calibri" pitchFamily="34" charset="-122"/>
                <a:cs typeface="Calibri" pitchFamily="34" charset="-120"/>
              </a:rPr>
              <a:t>Hệ thống HIS, hồ sơ sức khỏe điện tử, AI hỗ trợ chẩn đoán.</a:t>
            </a:r>
            <a:endParaRPr lang="en-US" sz="1080" dirty="0"/>
          </a:p>
        </p:txBody>
      </p:sp>
      <p:sp>
        <p:nvSpPr>
          <p:cNvPr id="20" name="Shape 14"/>
          <p:cNvSpPr/>
          <p:nvPr/>
        </p:nvSpPr>
        <p:spPr>
          <a:xfrm>
            <a:off x="548640" y="3813048"/>
            <a:ext cx="3566160" cy="1737360"/>
          </a:xfrm>
          <a:prstGeom prst="roundRect">
            <a:avLst>
              <a:gd name="adj" fmla="val 5789"/>
            </a:avLst>
          </a:prstGeom>
          <a:solidFill>
            <a:srgbClr val="FFFFFF"/>
          </a:solidFill>
          <a:ln w="12700">
            <a:solidFill>
              <a:srgbClr val="E1E9F5"/>
            </a:solidFill>
            <a:prstDash val="solid"/>
          </a:ln>
          <a:effectLst>
            <a:outerShdw sx="100000" sy="100000" kx="0" ky="0" algn="bl" rotWithShape="0" blurRad="127000" dist="38100" dir="5400000">
              <a:srgbClr val="0B1220">
                <a:alpha val="18000"/>
              </a:srgbClr>
            </a:outerShdw>
          </a:effectLst>
        </p:spPr>
      </p:sp>
      <p:sp>
        <p:nvSpPr>
          <p:cNvPr id="21" name="Shape 15"/>
          <p:cNvSpPr/>
          <p:nvPr/>
        </p:nvSpPr>
        <p:spPr>
          <a:xfrm>
            <a:off x="859536" y="4105656"/>
            <a:ext cx="685800" cy="685800"/>
          </a:xfrm>
          <a:prstGeom prst="roundRect">
            <a:avLst>
              <a:gd name="adj" fmla="val 28000"/>
            </a:avLst>
          </a:prstGeom>
          <a:solidFill>
            <a:srgbClr val="2E6BE6"/>
          </a:solidFill>
          <a:ln/>
        </p:spPr>
      </p:sp>
      <p:pic>
        <p:nvPicPr>
          <p:cNvPr id="22" name="Image 4" descr="ic/mfg_w.png">    </p:cNvPr>
          <p:cNvPicPr>
            <a:picLocks noChangeAspect="1"/>
          </p:cNvPicPr>
          <p:nvPr/>
        </p:nvPicPr>
        <p:blipFill>
          <a:blip r:embed="rId5"/>
          <a:stretch>
            <a:fillRect/>
          </a:stretch>
        </p:blipFill>
        <p:spPr>
          <a:xfrm>
            <a:off x="1037844" y="4283964"/>
            <a:ext cx="329184" cy="329184"/>
          </a:xfrm>
          <a:prstGeom prst="rect">
            <a:avLst/>
          </a:prstGeom>
        </p:spPr>
      </p:pic>
      <p:sp>
        <p:nvSpPr>
          <p:cNvPr id="23" name="Text 16"/>
          <p:cNvSpPr/>
          <p:nvPr/>
        </p:nvSpPr>
        <p:spPr>
          <a:xfrm>
            <a:off x="1737360" y="4178808"/>
            <a:ext cx="2194560" cy="548640"/>
          </a:xfrm>
          <a:prstGeom prst="rect">
            <a:avLst/>
          </a:prstGeom>
          <a:noFill/>
          <a:ln/>
        </p:spPr>
        <p:txBody>
          <a:bodyPr wrap="square" lIns="0" tIns="0" rIns="0" bIns="0" rtlCol="0" anchor="ctr"/>
          <a:lstStyle/>
          <a:p>
            <a:pPr algn="l" indent="0" marL="0">
              <a:lnSpc>
                <a:spcPct val="105000"/>
              </a:lnSpc>
              <a:buNone/>
            </a:pPr>
            <a:r>
              <a:rPr lang="en-US" sz="1500" b="1" dirty="0">
                <a:solidFill>
                  <a:srgbClr val="14233E"/>
                </a:solidFill>
                <a:latin typeface="Trebuchet MS" pitchFamily="34" charset="0"/>
                <a:ea typeface="Trebuchet MS" pitchFamily="34" charset="-122"/>
                <a:cs typeface="Trebuchet MS" pitchFamily="34" charset="-120"/>
              </a:rPr>
              <a:t>Sản xuất</a:t>
            </a:r>
            <a:endParaRPr lang="en-US" sz="1500" dirty="0"/>
          </a:p>
        </p:txBody>
      </p:sp>
      <p:sp>
        <p:nvSpPr>
          <p:cNvPr id="24" name="Text 17"/>
          <p:cNvSpPr/>
          <p:nvPr/>
        </p:nvSpPr>
        <p:spPr>
          <a:xfrm>
            <a:off x="859536" y="4910328"/>
            <a:ext cx="3017520" cy="548640"/>
          </a:xfrm>
          <a:prstGeom prst="rect">
            <a:avLst/>
          </a:prstGeom>
          <a:noFill/>
          <a:ln/>
        </p:spPr>
        <p:txBody>
          <a:bodyPr wrap="square" lIns="0" tIns="0" rIns="0" bIns="0" rtlCol="0" anchor="t"/>
          <a:lstStyle/>
          <a:p>
            <a:pPr algn="l" indent="0" marL="0">
              <a:lnSpc>
                <a:spcPct val="128000"/>
              </a:lnSpc>
              <a:buNone/>
            </a:pPr>
            <a:r>
              <a:rPr lang="en-US" sz="1080" dirty="0">
                <a:solidFill>
                  <a:srgbClr val="5B6C88"/>
                </a:solidFill>
                <a:latin typeface="Calibri" pitchFamily="34" charset="0"/>
                <a:ea typeface="Calibri" pitchFamily="34" charset="-122"/>
                <a:cs typeface="Calibri" pitchFamily="34" charset="-120"/>
              </a:rPr>
              <a:t>Industry 4.0: MES, IoT, bảo trì dự đoán, tối ưu chuỗi cung ứng.</a:t>
            </a:r>
            <a:endParaRPr lang="en-US" sz="1080" dirty="0"/>
          </a:p>
        </p:txBody>
      </p:sp>
      <p:sp>
        <p:nvSpPr>
          <p:cNvPr id="25" name="Shape 18"/>
          <p:cNvSpPr/>
          <p:nvPr/>
        </p:nvSpPr>
        <p:spPr>
          <a:xfrm>
            <a:off x="4315968" y="3813048"/>
            <a:ext cx="3566160" cy="1737360"/>
          </a:xfrm>
          <a:prstGeom prst="roundRect">
            <a:avLst>
              <a:gd name="adj" fmla="val 5789"/>
            </a:avLst>
          </a:prstGeom>
          <a:solidFill>
            <a:srgbClr val="FFFFFF"/>
          </a:solidFill>
          <a:ln w="12700">
            <a:solidFill>
              <a:srgbClr val="E1E9F5"/>
            </a:solidFill>
            <a:prstDash val="solid"/>
          </a:ln>
          <a:effectLst>
            <a:outerShdw sx="100000" sy="100000" kx="0" ky="0" algn="bl" rotWithShape="0" blurRad="127000" dist="38100" dir="5400000">
              <a:srgbClr val="0B1220">
                <a:alpha val="18000"/>
              </a:srgbClr>
            </a:outerShdw>
          </a:effectLst>
        </p:spPr>
      </p:sp>
      <p:sp>
        <p:nvSpPr>
          <p:cNvPr id="26" name="Shape 19"/>
          <p:cNvSpPr/>
          <p:nvPr/>
        </p:nvSpPr>
        <p:spPr>
          <a:xfrm>
            <a:off x="4626864" y="4105656"/>
            <a:ext cx="685800" cy="685800"/>
          </a:xfrm>
          <a:prstGeom prst="roundRect">
            <a:avLst>
              <a:gd name="adj" fmla="val 28000"/>
            </a:avLst>
          </a:prstGeom>
          <a:solidFill>
            <a:srgbClr val="2E6BE6"/>
          </a:solidFill>
          <a:ln/>
        </p:spPr>
      </p:sp>
      <p:pic>
        <p:nvPicPr>
          <p:cNvPr id="27" name="Image 5" descr="ic/edu_w.png">    </p:cNvPr>
          <p:cNvPicPr>
            <a:picLocks noChangeAspect="1"/>
          </p:cNvPicPr>
          <p:nvPr/>
        </p:nvPicPr>
        <p:blipFill>
          <a:blip r:embed="rId6"/>
          <a:stretch>
            <a:fillRect/>
          </a:stretch>
        </p:blipFill>
        <p:spPr>
          <a:xfrm>
            <a:off x="4805172" y="4283964"/>
            <a:ext cx="329184" cy="329184"/>
          </a:xfrm>
          <a:prstGeom prst="rect">
            <a:avLst/>
          </a:prstGeom>
        </p:spPr>
      </p:pic>
      <p:sp>
        <p:nvSpPr>
          <p:cNvPr id="28" name="Text 20"/>
          <p:cNvSpPr/>
          <p:nvPr/>
        </p:nvSpPr>
        <p:spPr>
          <a:xfrm>
            <a:off x="5504688" y="4178808"/>
            <a:ext cx="2194560" cy="548640"/>
          </a:xfrm>
          <a:prstGeom prst="rect">
            <a:avLst/>
          </a:prstGeom>
          <a:noFill/>
          <a:ln/>
        </p:spPr>
        <p:txBody>
          <a:bodyPr wrap="square" lIns="0" tIns="0" rIns="0" bIns="0" rtlCol="0" anchor="ctr"/>
          <a:lstStyle/>
          <a:p>
            <a:pPr algn="l" indent="0" marL="0">
              <a:lnSpc>
                <a:spcPct val="105000"/>
              </a:lnSpc>
              <a:buNone/>
            </a:pPr>
            <a:r>
              <a:rPr lang="en-US" sz="1500" b="1" dirty="0">
                <a:solidFill>
                  <a:srgbClr val="14233E"/>
                </a:solidFill>
                <a:latin typeface="Trebuchet MS" pitchFamily="34" charset="0"/>
                <a:ea typeface="Trebuchet MS" pitchFamily="34" charset="-122"/>
                <a:cs typeface="Trebuchet MS" pitchFamily="34" charset="-120"/>
              </a:rPr>
              <a:t>Giáo dục</a:t>
            </a:r>
            <a:endParaRPr lang="en-US" sz="1500" dirty="0"/>
          </a:p>
        </p:txBody>
      </p:sp>
      <p:sp>
        <p:nvSpPr>
          <p:cNvPr id="29" name="Text 21"/>
          <p:cNvSpPr/>
          <p:nvPr/>
        </p:nvSpPr>
        <p:spPr>
          <a:xfrm>
            <a:off x="4626864" y="4910328"/>
            <a:ext cx="3017520" cy="548640"/>
          </a:xfrm>
          <a:prstGeom prst="rect">
            <a:avLst/>
          </a:prstGeom>
          <a:noFill/>
          <a:ln/>
        </p:spPr>
        <p:txBody>
          <a:bodyPr wrap="square" lIns="0" tIns="0" rIns="0" bIns="0" rtlCol="0" anchor="t"/>
          <a:lstStyle/>
          <a:p>
            <a:pPr algn="l" indent="0" marL="0">
              <a:lnSpc>
                <a:spcPct val="128000"/>
              </a:lnSpc>
              <a:buNone/>
            </a:pPr>
            <a:r>
              <a:rPr lang="en-US" sz="1080" dirty="0">
                <a:solidFill>
                  <a:srgbClr val="5B6C88"/>
                </a:solidFill>
                <a:latin typeface="Calibri" pitchFamily="34" charset="0"/>
                <a:ea typeface="Calibri" pitchFamily="34" charset="-122"/>
                <a:cs typeface="Calibri" pitchFamily="34" charset="-120"/>
              </a:rPr>
              <a:t>LMS, lớp học ảo, học tập cá nhân hoá bằng AI.</a:t>
            </a:r>
            <a:endParaRPr lang="en-US" sz="1080" dirty="0"/>
          </a:p>
        </p:txBody>
      </p:sp>
      <p:sp>
        <p:nvSpPr>
          <p:cNvPr id="30" name="Shape 22"/>
          <p:cNvSpPr/>
          <p:nvPr/>
        </p:nvSpPr>
        <p:spPr>
          <a:xfrm>
            <a:off x="8083296" y="3813048"/>
            <a:ext cx="3566160" cy="1737360"/>
          </a:xfrm>
          <a:prstGeom prst="roundRect">
            <a:avLst>
              <a:gd name="adj" fmla="val 5789"/>
            </a:avLst>
          </a:prstGeom>
          <a:solidFill>
            <a:srgbClr val="FFFFFF"/>
          </a:solidFill>
          <a:ln w="12700">
            <a:solidFill>
              <a:srgbClr val="E1E9F5"/>
            </a:solidFill>
            <a:prstDash val="solid"/>
          </a:ln>
          <a:effectLst>
            <a:outerShdw sx="100000" sy="100000" kx="0" ky="0" algn="bl" rotWithShape="0" blurRad="127000" dist="38100" dir="5400000">
              <a:srgbClr val="0B1220">
                <a:alpha val="18000"/>
              </a:srgbClr>
            </a:outerShdw>
          </a:effectLst>
        </p:spPr>
      </p:sp>
      <p:sp>
        <p:nvSpPr>
          <p:cNvPr id="31" name="Shape 23"/>
          <p:cNvSpPr/>
          <p:nvPr/>
        </p:nvSpPr>
        <p:spPr>
          <a:xfrm>
            <a:off x="8394192" y="4105656"/>
            <a:ext cx="685800" cy="685800"/>
          </a:xfrm>
          <a:prstGeom prst="roundRect">
            <a:avLst>
              <a:gd name="adj" fmla="val 28000"/>
            </a:avLst>
          </a:prstGeom>
          <a:solidFill>
            <a:srgbClr val="2E6BE6"/>
          </a:solidFill>
          <a:ln/>
        </p:spPr>
      </p:sp>
      <p:pic>
        <p:nvPicPr>
          <p:cNvPr id="32" name="Image 6" descr="ic/fin_w.png">    </p:cNvPr>
          <p:cNvPicPr>
            <a:picLocks noChangeAspect="1"/>
          </p:cNvPicPr>
          <p:nvPr/>
        </p:nvPicPr>
        <p:blipFill>
          <a:blip r:embed="rId7"/>
          <a:stretch>
            <a:fillRect/>
          </a:stretch>
        </p:blipFill>
        <p:spPr>
          <a:xfrm>
            <a:off x="8572500" y="4283964"/>
            <a:ext cx="329184" cy="329184"/>
          </a:xfrm>
          <a:prstGeom prst="rect">
            <a:avLst/>
          </a:prstGeom>
        </p:spPr>
      </p:pic>
      <p:sp>
        <p:nvSpPr>
          <p:cNvPr id="33" name="Text 24"/>
          <p:cNvSpPr/>
          <p:nvPr/>
        </p:nvSpPr>
        <p:spPr>
          <a:xfrm>
            <a:off x="9272016" y="4178808"/>
            <a:ext cx="2194560" cy="548640"/>
          </a:xfrm>
          <a:prstGeom prst="rect">
            <a:avLst/>
          </a:prstGeom>
          <a:noFill/>
          <a:ln/>
        </p:spPr>
        <p:txBody>
          <a:bodyPr wrap="square" lIns="0" tIns="0" rIns="0" bIns="0" rtlCol="0" anchor="ctr"/>
          <a:lstStyle/>
          <a:p>
            <a:pPr algn="l" indent="0" marL="0">
              <a:lnSpc>
                <a:spcPct val="105000"/>
              </a:lnSpc>
              <a:buNone/>
            </a:pPr>
            <a:r>
              <a:rPr lang="en-US" sz="1500" b="1" dirty="0">
                <a:solidFill>
                  <a:srgbClr val="14233E"/>
                </a:solidFill>
                <a:latin typeface="Trebuchet MS" pitchFamily="34" charset="0"/>
                <a:ea typeface="Trebuchet MS" pitchFamily="34" charset="-122"/>
                <a:cs typeface="Trebuchet MS" pitchFamily="34" charset="-120"/>
              </a:rPr>
              <a:t>Tài chính</a:t>
            </a:r>
            <a:endParaRPr lang="en-US" sz="1500" dirty="0"/>
          </a:p>
        </p:txBody>
      </p:sp>
      <p:sp>
        <p:nvSpPr>
          <p:cNvPr id="34" name="Text 25"/>
          <p:cNvSpPr/>
          <p:nvPr/>
        </p:nvSpPr>
        <p:spPr>
          <a:xfrm>
            <a:off x="8394192" y="4910328"/>
            <a:ext cx="3017520" cy="548640"/>
          </a:xfrm>
          <a:prstGeom prst="rect">
            <a:avLst/>
          </a:prstGeom>
          <a:noFill/>
          <a:ln/>
        </p:spPr>
        <p:txBody>
          <a:bodyPr wrap="square" lIns="0" tIns="0" rIns="0" bIns="0" rtlCol="0" anchor="t"/>
          <a:lstStyle/>
          <a:p>
            <a:pPr algn="l" indent="0" marL="0">
              <a:lnSpc>
                <a:spcPct val="128000"/>
              </a:lnSpc>
              <a:buNone/>
            </a:pPr>
            <a:r>
              <a:rPr lang="en-US" sz="1080" dirty="0">
                <a:solidFill>
                  <a:srgbClr val="5B6C88"/>
                </a:solidFill>
                <a:latin typeface="Calibri" pitchFamily="34" charset="0"/>
                <a:ea typeface="Calibri" pitchFamily="34" charset="-122"/>
                <a:cs typeface="Calibri" pitchFamily="34" charset="-120"/>
              </a:rPr>
              <a:t>Core banking, ví điện tử, quản trị rủi ro &amp; tuân thủ.</a:t>
            </a:r>
            <a:endParaRPr lang="en-US" sz="1080" dirty="0"/>
          </a:p>
        </p:txBody>
      </p:sp>
      <p:sp>
        <p:nvSpPr>
          <p:cNvPr id="35" name="Shape 26"/>
          <p:cNvSpPr/>
          <p:nvPr/>
        </p:nvSpPr>
        <p:spPr>
          <a:xfrm>
            <a:off x="548640" y="6437376"/>
            <a:ext cx="11091672" cy="0"/>
          </a:xfrm>
          <a:prstGeom prst="line">
            <a:avLst/>
          </a:prstGeom>
          <a:noFill/>
          <a:ln w="12700">
            <a:solidFill>
              <a:srgbClr val="E1E9F5"/>
            </a:solidFill>
            <a:prstDash val="solid"/>
          </a:ln>
        </p:spPr>
      </p:sp>
      <p:sp>
        <p:nvSpPr>
          <p:cNvPr id="36" name="Text 27"/>
          <p:cNvSpPr/>
          <p:nvPr/>
        </p:nvSpPr>
        <p:spPr>
          <a:xfrm>
            <a:off x="548640" y="6492240"/>
            <a:ext cx="6400800" cy="274320"/>
          </a:xfrm>
          <a:prstGeom prst="rect">
            <a:avLst/>
          </a:prstGeom>
          <a:noFill/>
          <a:ln/>
        </p:spPr>
        <p:txBody>
          <a:bodyPr wrap="square" lIns="0" tIns="0" rIns="0" bIns="0" rtlCol="0" anchor="ctr"/>
          <a:lstStyle/>
          <a:p>
            <a:pPr algn="l" indent="0" marL="0">
              <a:buNone/>
            </a:pPr>
            <a:r>
              <a:rPr lang="en-US" sz="850" b="1" spc="50" kern="0" dirty="0">
                <a:solidFill>
                  <a:srgbClr val="5B6C88"/>
                </a:solidFill>
                <a:latin typeface="Trebuchet MS" pitchFamily="34" charset="0"/>
                <a:ea typeface="Trebuchet MS" pitchFamily="34" charset="-122"/>
                <a:cs typeface="Trebuchet MS" pitchFamily="34" charset="-120"/>
              </a:rPr>
              <a:t>PKH TECH · Beyond Technology, Beyond Tomorrow</a:t>
            </a:r>
            <a:endParaRPr lang="en-US" sz="850" dirty="0"/>
          </a:p>
        </p:txBody>
      </p:sp>
      <p:sp>
        <p:nvSpPr>
          <p:cNvPr id="37" name="Text 28"/>
          <p:cNvSpPr/>
          <p:nvPr/>
        </p:nvSpPr>
        <p:spPr>
          <a:xfrm>
            <a:off x="8869680" y="6492240"/>
            <a:ext cx="2770632" cy="274320"/>
          </a:xfrm>
          <a:prstGeom prst="rect">
            <a:avLst/>
          </a:prstGeom>
          <a:noFill/>
          <a:ln/>
        </p:spPr>
        <p:txBody>
          <a:bodyPr wrap="square" lIns="0" tIns="0" rIns="0" bIns="0" rtlCol="0" anchor="ctr"/>
          <a:lstStyle/>
          <a:p>
            <a:pPr algn="r" indent="0" marL="0">
              <a:buNone/>
            </a:pPr>
            <a:r>
              <a:rPr lang="en-US" sz="850" b="1" dirty="0">
                <a:solidFill>
                  <a:srgbClr val="5B6C88"/>
                </a:solidFill>
                <a:latin typeface="Trebuchet MS" pitchFamily="34" charset="0"/>
                <a:ea typeface="Trebuchet MS" pitchFamily="34" charset="-122"/>
                <a:cs typeface="Trebuchet MS" pitchFamily="34" charset="-120"/>
              </a:rPr>
              <a:t>14 / 20</a:t>
            </a:r>
            <a:endParaRPr lang="en-US" sz="8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5F8FC"/>
        </a:solidFill>
      </p:bgPr>
    </p:bg>
    <p:spTree>
      <p:nvGrpSpPr>
        <p:cNvPr id="1" name=""/>
        <p:cNvGrpSpPr/>
        <p:nvPr/>
      </p:nvGrpSpPr>
      <p:grpSpPr>
        <a:xfrm>
          <a:off x="0" y="0"/>
          <a:ext cx="0" cy="0"/>
          <a:chOff x="0" y="0"/>
          <a:chExt cx="0" cy="0"/>
        </a:xfrm>
      </p:grpSpPr>
      <p:pic>
        <p:nvPicPr>
          <p:cNvPr id="2" name="Image 0" descr="ic/star_b.png">    </p:cNvPr>
          <p:cNvPicPr>
            <a:picLocks noChangeAspect="1"/>
          </p:cNvPicPr>
          <p:nvPr/>
        </p:nvPicPr>
        <p:blipFill>
          <a:blip r:embed="rId1"/>
          <a:stretch>
            <a:fillRect/>
          </a:stretch>
        </p:blipFill>
        <p:spPr>
          <a:xfrm>
            <a:off x="548640" y="566928"/>
            <a:ext cx="182880" cy="182880"/>
          </a:xfrm>
          <a:prstGeom prst="rect">
            <a:avLst/>
          </a:prstGeom>
        </p:spPr>
      </p:pic>
      <p:sp>
        <p:nvSpPr>
          <p:cNvPr id="3" name="Text 0"/>
          <p:cNvSpPr/>
          <p:nvPr/>
        </p:nvSpPr>
        <p:spPr>
          <a:xfrm>
            <a:off x="822960" y="502920"/>
            <a:ext cx="10058400" cy="310896"/>
          </a:xfrm>
          <a:prstGeom prst="rect">
            <a:avLst/>
          </a:prstGeom>
          <a:noFill/>
          <a:ln/>
        </p:spPr>
        <p:txBody>
          <a:bodyPr wrap="square" lIns="0" tIns="0" rIns="0" bIns="0" rtlCol="0" anchor="ctr"/>
          <a:lstStyle/>
          <a:p>
            <a:pPr algn="l" indent="0" marL="0">
              <a:buNone/>
            </a:pPr>
            <a:r>
              <a:rPr lang="en-US" sz="1150" b="1" spc="140" kern="0" dirty="0">
                <a:solidFill>
                  <a:srgbClr val="2E6BE6"/>
                </a:solidFill>
                <a:latin typeface="Trebuchet MS" pitchFamily="34" charset="0"/>
                <a:ea typeface="Trebuchet MS" pitchFamily="34" charset="-122"/>
                <a:cs typeface="Trebuchet MS" pitchFamily="34" charset="-120"/>
              </a:rPr>
              <a:t>USE CASE</a:t>
            </a:r>
            <a:endParaRPr lang="en-US" sz="1150" dirty="0"/>
          </a:p>
        </p:txBody>
      </p:sp>
      <p:sp>
        <p:nvSpPr>
          <p:cNvPr id="4" name="Text 1"/>
          <p:cNvSpPr/>
          <p:nvPr/>
        </p:nvSpPr>
        <p:spPr>
          <a:xfrm>
            <a:off x="548640" y="868680"/>
            <a:ext cx="11064240" cy="640080"/>
          </a:xfrm>
          <a:prstGeom prst="rect">
            <a:avLst/>
          </a:prstGeom>
          <a:noFill/>
          <a:ln/>
        </p:spPr>
        <p:txBody>
          <a:bodyPr wrap="square" lIns="0" tIns="0" rIns="0" bIns="0" rtlCol="0" anchor="ctr"/>
          <a:lstStyle/>
          <a:p>
            <a:pPr algn="l" indent="0" marL="0">
              <a:buNone/>
            </a:pPr>
            <a:r>
              <a:rPr lang="en-US" sz="2900" b="1" dirty="0">
                <a:solidFill>
                  <a:srgbClr val="14233E"/>
                </a:solidFill>
                <a:latin typeface="Trebuchet MS" pitchFamily="34" charset="0"/>
                <a:ea typeface="Trebuchet MS" pitchFamily="34" charset="-122"/>
                <a:cs typeface="Trebuchet MS" pitchFamily="34" charset="-120"/>
              </a:rPr>
              <a:t>Tác tử AI giải bài toán thực tế theo ngành</a:t>
            </a:r>
            <a:endParaRPr lang="en-US" sz="2900" dirty="0"/>
          </a:p>
        </p:txBody>
      </p:sp>
      <p:sp>
        <p:nvSpPr>
          <p:cNvPr id="5" name="Shape 2"/>
          <p:cNvSpPr/>
          <p:nvPr/>
        </p:nvSpPr>
        <p:spPr>
          <a:xfrm>
            <a:off x="548640" y="1874520"/>
            <a:ext cx="3566160" cy="3977640"/>
          </a:xfrm>
          <a:prstGeom prst="roundRect">
            <a:avLst>
              <a:gd name="adj" fmla="val 3077"/>
            </a:avLst>
          </a:prstGeom>
          <a:solidFill>
            <a:srgbClr val="FFFFFF"/>
          </a:solidFill>
          <a:ln w="12700">
            <a:solidFill>
              <a:srgbClr val="E1E9F5"/>
            </a:solidFill>
            <a:prstDash val="solid"/>
          </a:ln>
          <a:effectLst>
            <a:outerShdw sx="100000" sy="100000" kx="0" ky="0" algn="bl" rotWithShape="0" blurRad="127000" dist="38100" dir="5400000">
              <a:srgbClr val="0B1220">
                <a:alpha val="18000"/>
              </a:srgbClr>
            </a:outerShdw>
          </a:effectLst>
        </p:spPr>
      </p:sp>
      <p:sp>
        <p:nvSpPr>
          <p:cNvPr id="6" name="Shape 3"/>
          <p:cNvSpPr/>
          <p:nvPr/>
        </p:nvSpPr>
        <p:spPr>
          <a:xfrm>
            <a:off x="548640" y="1874520"/>
            <a:ext cx="3566160" cy="82296"/>
          </a:xfrm>
          <a:prstGeom prst="rect">
            <a:avLst/>
          </a:prstGeom>
          <a:solidFill>
            <a:srgbClr val="2E6BE6"/>
          </a:solidFill>
          <a:ln/>
        </p:spPr>
      </p:sp>
      <p:sp>
        <p:nvSpPr>
          <p:cNvPr id="7" name="Shape 4"/>
          <p:cNvSpPr/>
          <p:nvPr/>
        </p:nvSpPr>
        <p:spPr>
          <a:xfrm>
            <a:off x="914400" y="2194560"/>
            <a:ext cx="777240" cy="777240"/>
          </a:xfrm>
          <a:prstGeom prst="roundRect">
            <a:avLst>
              <a:gd name="adj" fmla="val 28000"/>
            </a:avLst>
          </a:prstGeom>
          <a:solidFill>
            <a:srgbClr val="2E6BE6"/>
          </a:solidFill>
          <a:ln/>
        </p:spPr>
      </p:sp>
      <p:pic>
        <p:nvPicPr>
          <p:cNvPr id="8" name="Image 1" descr="ic/gov_w.png">    </p:cNvPr>
          <p:cNvPicPr>
            <a:picLocks noChangeAspect="1"/>
          </p:cNvPicPr>
          <p:nvPr/>
        </p:nvPicPr>
        <p:blipFill>
          <a:blip r:embed="rId2"/>
          <a:stretch>
            <a:fillRect/>
          </a:stretch>
        </p:blipFill>
        <p:spPr>
          <a:xfrm>
            <a:off x="1116482" y="2396642"/>
            <a:ext cx="373075" cy="373075"/>
          </a:xfrm>
          <a:prstGeom prst="rect">
            <a:avLst/>
          </a:prstGeom>
        </p:spPr>
      </p:pic>
      <p:sp>
        <p:nvSpPr>
          <p:cNvPr id="9" name="Shape 5"/>
          <p:cNvSpPr/>
          <p:nvPr/>
        </p:nvSpPr>
        <p:spPr>
          <a:xfrm>
            <a:off x="1828800" y="2377440"/>
            <a:ext cx="1920240" cy="411480"/>
          </a:xfrm>
          <a:prstGeom prst="roundRect">
            <a:avLst>
              <a:gd name="adj" fmla="val 48889"/>
            </a:avLst>
          </a:prstGeom>
          <a:solidFill>
            <a:srgbClr val="EAF2FD"/>
          </a:solidFill>
          <a:ln/>
        </p:spPr>
      </p:sp>
      <p:sp>
        <p:nvSpPr>
          <p:cNvPr id="10" name="Text 6"/>
          <p:cNvSpPr/>
          <p:nvPr/>
        </p:nvSpPr>
        <p:spPr>
          <a:xfrm>
            <a:off x="1828800" y="2377440"/>
            <a:ext cx="1920240" cy="411480"/>
          </a:xfrm>
          <a:prstGeom prst="rect">
            <a:avLst/>
          </a:prstGeom>
          <a:noFill/>
          <a:ln/>
        </p:spPr>
        <p:txBody>
          <a:bodyPr wrap="square" lIns="0" tIns="0" rIns="0" bIns="0" rtlCol="0" anchor="ctr"/>
          <a:lstStyle/>
          <a:p>
            <a:pPr algn="ctr" indent="0" marL="0">
              <a:buNone/>
            </a:pPr>
            <a:r>
              <a:rPr lang="en-US" sz="1050" b="1" dirty="0">
                <a:solidFill>
                  <a:srgbClr val="2E6BE6"/>
                </a:solidFill>
                <a:latin typeface="Calibri" pitchFamily="34" charset="0"/>
                <a:ea typeface="Calibri" pitchFamily="34" charset="-122"/>
                <a:cs typeface="Calibri" pitchFamily="34" charset="-120"/>
              </a:rPr>
              <a:t>Chính phủ</a:t>
            </a:r>
            <a:endParaRPr lang="en-US" sz="1050" dirty="0"/>
          </a:p>
        </p:txBody>
      </p:sp>
      <p:sp>
        <p:nvSpPr>
          <p:cNvPr id="11" name="Text 7"/>
          <p:cNvSpPr/>
          <p:nvPr/>
        </p:nvSpPr>
        <p:spPr>
          <a:xfrm>
            <a:off x="914400" y="3246120"/>
            <a:ext cx="2834640" cy="502920"/>
          </a:xfrm>
          <a:prstGeom prst="rect">
            <a:avLst/>
          </a:prstGeom>
          <a:noFill/>
          <a:ln/>
        </p:spPr>
        <p:txBody>
          <a:bodyPr wrap="square" lIns="0" tIns="0" rIns="0" bIns="0" rtlCol="0" anchor="t"/>
          <a:lstStyle/>
          <a:p>
            <a:pPr algn="l" indent="0" marL="0">
              <a:lnSpc>
                <a:spcPct val="105000"/>
              </a:lnSpc>
              <a:buNone/>
            </a:pPr>
            <a:r>
              <a:rPr lang="en-US" sz="1700" b="1" dirty="0">
                <a:solidFill>
                  <a:srgbClr val="14233E"/>
                </a:solidFill>
                <a:latin typeface="Trebuchet MS" pitchFamily="34" charset="0"/>
                <a:ea typeface="Trebuchet MS" pitchFamily="34" charset="-122"/>
                <a:cs typeface="Trebuchet MS" pitchFamily="34" charset="-120"/>
              </a:rPr>
              <a:t>Trợ lý dịch vụ công</a:t>
            </a:r>
            <a:endParaRPr lang="en-US" sz="1700" dirty="0"/>
          </a:p>
        </p:txBody>
      </p:sp>
      <p:sp>
        <p:nvSpPr>
          <p:cNvPr id="12" name="Text 8"/>
          <p:cNvSpPr/>
          <p:nvPr/>
        </p:nvSpPr>
        <p:spPr>
          <a:xfrm>
            <a:off x="914400" y="3886200"/>
            <a:ext cx="2852928" cy="1188720"/>
          </a:xfrm>
          <a:prstGeom prst="rect">
            <a:avLst/>
          </a:prstGeom>
          <a:noFill/>
          <a:ln/>
        </p:spPr>
        <p:txBody>
          <a:bodyPr wrap="square" lIns="0" tIns="0" rIns="0" bIns="0" rtlCol="0" anchor="t"/>
          <a:lstStyle/>
          <a:p>
            <a:pPr algn="l" indent="0" marL="0">
              <a:lnSpc>
                <a:spcPct val="132000"/>
              </a:lnSpc>
              <a:buNone/>
            </a:pPr>
            <a:r>
              <a:rPr lang="en-US" sz="1150" dirty="0">
                <a:solidFill>
                  <a:srgbClr val="5B6C88"/>
                </a:solidFill>
                <a:latin typeface="Calibri" pitchFamily="34" charset="0"/>
                <a:ea typeface="Calibri" pitchFamily="34" charset="-122"/>
                <a:cs typeface="Calibri" pitchFamily="34" charset="-120"/>
              </a:rPr>
              <a:t>Copilot RAG trả lời thủ tục hành chính kèm trích dẫn văn bản, giảm tải tổng đài.</a:t>
            </a:r>
            <a:endParaRPr lang="en-US" sz="1150" dirty="0"/>
          </a:p>
        </p:txBody>
      </p:sp>
      <p:sp>
        <p:nvSpPr>
          <p:cNvPr id="13" name="Shape 9"/>
          <p:cNvSpPr/>
          <p:nvPr/>
        </p:nvSpPr>
        <p:spPr>
          <a:xfrm>
            <a:off x="914400" y="5166360"/>
            <a:ext cx="2834640" cy="0"/>
          </a:xfrm>
          <a:prstGeom prst="line">
            <a:avLst/>
          </a:prstGeom>
          <a:noFill/>
          <a:ln w="12700">
            <a:solidFill>
              <a:srgbClr val="E1E9F5"/>
            </a:solidFill>
            <a:prstDash val="solid"/>
          </a:ln>
        </p:spPr>
      </p:sp>
      <p:pic>
        <p:nvPicPr>
          <p:cNvPr id="14" name="Image 2" descr="ic/award_b.png">    </p:cNvPr>
          <p:cNvPicPr>
            <a:picLocks noChangeAspect="1"/>
          </p:cNvPicPr>
          <p:nvPr/>
        </p:nvPicPr>
        <p:blipFill>
          <a:blip r:embed="rId3"/>
          <a:stretch>
            <a:fillRect/>
          </a:stretch>
        </p:blipFill>
        <p:spPr>
          <a:xfrm>
            <a:off x="914400" y="5349240"/>
            <a:ext cx="201168" cy="201168"/>
          </a:xfrm>
          <a:prstGeom prst="rect">
            <a:avLst/>
          </a:prstGeom>
        </p:spPr>
      </p:pic>
      <p:sp>
        <p:nvSpPr>
          <p:cNvPr id="15" name="Text 10"/>
          <p:cNvSpPr/>
          <p:nvPr/>
        </p:nvSpPr>
        <p:spPr>
          <a:xfrm>
            <a:off x="1207008" y="5257800"/>
            <a:ext cx="2560320" cy="365760"/>
          </a:xfrm>
          <a:prstGeom prst="rect">
            <a:avLst/>
          </a:prstGeom>
          <a:noFill/>
          <a:ln/>
        </p:spPr>
        <p:txBody>
          <a:bodyPr wrap="square" lIns="0" tIns="0" rIns="0" bIns="0" rtlCol="0" anchor="ctr"/>
          <a:lstStyle/>
          <a:p>
            <a:pPr algn="l" indent="0" marL="0">
              <a:buNone/>
            </a:pPr>
            <a:r>
              <a:rPr lang="en-US" sz="1100" b="1" dirty="0">
                <a:solidFill>
                  <a:srgbClr val="14233E"/>
                </a:solidFill>
                <a:latin typeface="Calibri" pitchFamily="34" charset="0"/>
                <a:ea typeface="Calibri" pitchFamily="34" charset="-122"/>
                <a:cs typeface="Calibri" pitchFamily="34" charset="-120"/>
              </a:rPr>
              <a:t>Giảm thời gian tra cứu</a:t>
            </a:r>
            <a:endParaRPr lang="en-US" sz="1100" dirty="0"/>
          </a:p>
        </p:txBody>
      </p:sp>
      <p:sp>
        <p:nvSpPr>
          <p:cNvPr id="16" name="Shape 11"/>
          <p:cNvSpPr/>
          <p:nvPr/>
        </p:nvSpPr>
        <p:spPr>
          <a:xfrm>
            <a:off x="4315968" y="1874520"/>
            <a:ext cx="3566160" cy="3977640"/>
          </a:xfrm>
          <a:prstGeom prst="roundRect">
            <a:avLst>
              <a:gd name="adj" fmla="val 3077"/>
            </a:avLst>
          </a:prstGeom>
          <a:solidFill>
            <a:srgbClr val="FFFFFF"/>
          </a:solidFill>
          <a:ln w="12700">
            <a:solidFill>
              <a:srgbClr val="E1E9F5"/>
            </a:solidFill>
            <a:prstDash val="solid"/>
          </a:ln>
          <a:effectLst>
            <a:outerShdw sx="100000" sy="100000" kx="0" ky="0" algn="bl" rotWithShape="0" blurRad="127000" dist="38100" dir="5400000">
              <a:srgbClr val="0B1220">
                <a:alpha val="18000"/>
              </a:srgbClr>
            </a:outerShdw>
          </a:effectLst>
        </p:spPr>
      </p:sp>
      <p:sp>
        <p:nvSpPr>
          <p:cNvPr id="17" name="Shape 12"/>
          <p:cNvSpPr/>
          <p:nvPr/>
        </p:nvSpPr>
        <p:spPr>
          <a:xfrm>
            <a:off x="4315968" y="1874520"/>
            <a:ext cx="3566160" cy="82296"/>
          </a:xfrm>
          <a:prstGeom prst="rect">
            <a:avLst/>
          </a:prstGeom>
          <a:solidFill>
            <a:srgbClr val="2E6BE6"/>
          </a:solidFill>
          <a:ln/>
        </p:spPr>
      </p:sp>
      <p:sp>
        <p:nvSpPr>
          <p:cNvPr id="18" name="Shape 13"/>
          <p:cNvSpPr/>
          <p:nvPr/>
        </p:nvSpPr>
        <p:spPr>
          <a:xfrm>
            <a:off x="4681728" y="2194560"/>
            <a:ext cx="777240" cy="777240"/>
          </a:xfrm>
          <a:prstGeom prst="roundRect">
            <a:avLst>
              <a:gd name="adj" fmla="val 28000"/>
            </a:avLst>
          </a:prstGeom>
          <a:solidFill>
            <a:srgbClr val="2E6BE6"/>
          </a:solidFill>
          <a:ln/>
        </p:spPr>
      </p:sp>
      <p:pic>
        <p:nvPicPr>
          <p:cNvPr id="19" name="Image 3" descr="ic/mfg_w.png">    </p:cNvPr>
          <p:cNvPicPr>
            <a:picLocks noChangeAspect="1"/>
          </p:cNvPicPr>
          <p:nvPr/>
        </p:nvPicPr>
        <p:blipFill>
          <a:blip r:embed="rId4"/>
          <a:stretch>
            <a:fillRect/>
          </a:stretch>
        </p:blipFill>
        <p:spPr>
          <a:xfrm>
            <a:off x="4883810" y="2396642"/>
            <a:ext cx="373075" cy="373075"/>
          </a:xfrm>
          <a:prstGeom prst="rect">
            <a:avLst/>
          </a:prstGeom>
        </p:spPr>
      </p:pic>
      <p:sp>
        <p:nvSpPr>
          <p:cNvPr id="20" name="Shape 14"/>
          <p:cNvSpPr/>
          <p:nvPr/>
        </p:nvSpPr>
        <p:spPr>
          <a:xfrm>
            <a:off x="5596128" y="2377440"/>
            <a:ext cx="1920240" cy="411480"/>
          </a:xfrm>
          <a:prstGeom prst="roundRect">
            <a:avLst>
              <a:gd name="adj" fmla="val 48889"/>
            </a:avLst>
          </a:prstGeom>
          <a:solidFill>
            <a:srgbClr val="EAF2FD"/>
          </a:solidFill>
          <a:ln/>
        </p:spPr>
      </p:sp>
      <p:sp>
        <p:nvSpPr>
          <p:cNvPr id="21" name="Text 15"/>
          <p:cNvSpPr/>
          <p:nvPr/>
        </p:nvSpPr>
        <p:spPr>
          <a:xfrm>
            <a:off x="5596128" y="2377440"/>
            <a:ext cx="1920240" cy="411480"/>
          </a:xfrm>
          <a:prstGeom prst="rect">
            <a:avLst/>
          </a:prstGeom>
          <a:noFill/>
          <a:ln/>
        </p:spPr>
        <p:txBody>
          <a:bodyPr wrap="square" lIns="0" tIns="0" rIns="0" bIns="0" rtlCol="0" anchor="ctr"/>
          <a:lstStyle/>
          <a:p>
            <a:pPr algn="ctr" indent="0" marL="0">
              <a:buNone/>
            </a:pPr>
            <a:r>
              <a:rPr lang="en-US" sz="1050" b="1" dirty="0">
                <a:solidFill>
                  <a:srgbClr val="2E6BE6"/>
                </a:solidFill>
                <a:latin typeface="Calibri" pitchFamily="34" charset="0"/>
                <a:ea typeface="Calibri" pitchFamily="34" charset="-122"/>
                <a:cs typeface="Calibri" pitchFamily="34" charset="-120"/>
              </a:rPr>
              <a:t>Sản xuất</a:t>
            </a:r>
            <a:endParaRPr lang="en-US" sz="1050" dirty="0"/>
          </a:p>
        </p:txBody>
      </p:sp>
      <p:sp>
        <p:nvSpPr>
          <p:cNvPr id="22" name="Text 16"/>
          <p:cNvSpPr/>
          <p:nvPr/>
        </p:nvSpPr>
        <p:spPr>
          <a:xfrm>
            <a:off x="4681728" y="3246120"/>
            <a:ext cx="2834640" cy="502920"/>
          </a:xfrm>
          <a:prstGeom prst="rect">
            <a:avLst/>
          </a:prstGeom>
          <a:noFill/>
          <a:ln/>
        </p:spPr>
        <p:txBody>
          <a:bodyPr wrap="square" lIns="0" tIns="0" rIns="0" bIns="0" rtlCol="0" anchor="t"/>
          <a:lstStyle/>
          <a:p>
            <a:pPr algn="l" indent="0" marL="0">
              <a:lnSpc>
                <a:spcPct val="105000"/>
              </a:lnSpc>
              <a:buNone/>
            </a:pPr>
            <a:r>
              <a:rPr lang="en-US" sz="1700" b="1" dirty="0">
                <a:solidFill>
                  <a:srgbClr val="14233E"/>
                </a:solidFill>
                <a:latin typeface="Trebuchet MS" pitchFamily="34" charset="0"/>
                <a:ea typeface="Trebuchet MS" pitchFamily="34" charset="-122"/>
                <a:cs typeface="Trebuchet MS" pitchFamily="34" charset="-120"/>
              </a:rPr>
              <a:t>Bảo trì dự đoán</a:t>
            </a:r>
            <a:endParaRPr lang="en-US" sz="1700" dirty="0"/>
          </a:p>
        </p:txBody>
      </p:sp>
      <p:sp>
        <p:nvSpPr>
          <p:cNvPr id="23" name="Text 17"/>
          <p:cNvSpPr/>
          <p:nvPr/>
        </p:nvSpPr>
        <p:spPr>
          <a:xfrm>
            <a:off x="4681728" y="3886200"/>
            <a:ext cx="2852928" cy="1188720"/>
          </a:xfrm>
          <a:prstGeom prst="rect">
            <a:avLst/>
          </a:prstGeom>
          <a:noFill/>
          <a:ln/>
        </p:spPr>
        <p:txBody>
          <a:bodyPr wrap="square" lIns="0" tIns="0" rIns="0" bIns="0" rtlCol="0" anchor="t"/>
          <a:lstStyle/>
          <a:p>
            <a:pPr algn="l" indent="0" marL="0">
              <a:lnSpc>
                <a:spcPct val="132000"/>
              </a:lnSpc>
              <a:buNone/>
            </a:pPr>
            <a:r>
              <a:rPr lang="en-US" sz="1150" dirty="0">
                <a:solidFill>
                  <a:srgbClr val="5B6C88"/>
                </a:solidFill>
                <a:latin typeface="Calibri" pitchFamily="34" charset="0"/>
                <a:ea typeface="Calibri" pitchFamily="34" charset="-122"/>
                <a:cs typeface="Calibri" pitchFamily="34" charset="-120"/>
              </a:rPr>
              <a:t>Tác tử giám sát cảm biến IoT, dự báo hỏng hóc và tạo lệnh bảo trì tự động.</a:t>
            </a:r>
            <a:endParaRPr lang="en-US" sz="1150" dirty="0"/>
          </a:p>
        </p:txBody>
      </p:sp>
      <p:sp>
        <p:nvSpPr>
          <p:cNvPr id="24" name="Shape 18"/>
          <p:cNvSpPr/>
          <p:nvPr/>
        </p:nvSpPr>
        <p:spPr>
          <a:xfrm>
            <a:off x="4681728" y="5166360"/>
            <a:ext cx="2834640" cy="0"/>
          </a:xfrm>
          <a:prstGeom prst="line">
            <a:avLst/>
          </a:prstGeom>
          <a:noFill/>
          <a:ln w="12700">
            <a:solidFill>
              <a:srgbClr val="E1E9F5"/>
            </a:solidFill>
            <a:prstDash val="solid"/>
          </a:ln>
        </p:spPr>
      </p:sp>
      <p:pic>
        <p:nvPicPr>
          <p:cNvPr id="25" name="Image 4" descr="ic/award_b.png">    </p:cNvPr>
          <p:cNvPicPr>
            <a:picLocks noChangeAspect="1"/>
          </p:cNvPicPr>
          <p:nvPr/>
        </p:nvPicPr>
        <p:blipFill>
          <a:blip r:embed="rId5"/>
          <a:stretch>
            <a:fillRect/>
          </a:stretch>
        </p:blipFill>
        <p:spPr>
          <a:xfrm>
            <a:off x="4681728" y="5349240"/>
            <a:ext cx="201168" cy="201168"/>
          </a:xfrm>
          <a:prstGeom prst="rect">
            <a:avLst/>
          </a:prstGeom>
        </p:spPr>
      </p:pic>
      <p:sp>
        <p:nvSpPr>
          <p:cNvPr id="26" name="Text 19"/>
          <p:cNvSpPr/>
          <p:nvPr/>
        </p:nvSpPr>
        <p:spPr>
          <a:xfrm>
            <a:off x="4974336" y="5257800"/>
            <a:ext cx="2560320" cy="365760"/>
          </a:xfrm>
          <a:prstGeom prst="rect">
            <a:avLst/>
          </a:prstGeom>
          <a:noFill/>
          <a:ln/>
        </p:spPr>
        <p:txBody>
          <a:bodyPr wrap="square" lIns="0" tIns="0" rIns="0" bIns="0" rtlCol="0" anchor="ctr"/>
          <a:lstStyle/>
          <a:p>
            <a:pPr algn="l" indent="0" marL="0">
              <a:buNone/>
            </a:pPr>
            <a:r>
              <a:rPr lang="en-US" sz="1100" b="1" dirty="0">
                <a:solidFill>
                  <a:srgbClr val="14233E"/>
                </a:solidFill>
                <a:latin typeface="Calibri" pitchFamily="34" charset="0"/>
                <a:ea typeface="Calibri" pitchFamily="34" charset="-122"/>
                <a:cs typeface="Calibri" pitchFamily="34" charset="-120"/>
              </a:rPr>
              <a:t>Giảm dừng máy ngoài kế hoạch</a:t>
            </a:r>
            <a:endParaRPr lang="en-US" sz="1100" dirty="0"/>
          </a:p>
        </p:txBody>
      </p:sp>
      <p:sp>
        <p:nvSpPr>
          <p:cNvPr id="27" name="Shape 20"/>
          <p:cNvSpPr/>
          <p:nvPr/>
        </p:nvSpPr>
        <p:spPr>
          <a:xfrm>
            <a:off x="8083296" y="1874520"/>
            <a:ext cx="3566160" cy="3977640"/>
          </a:xfrm>
          <a:prstGeom prst="roundRect">
            <a:avLst>
              <a:gd name="adj" fmla="val 3077"/>
            </a:avLst>
          </a:prstGeom>
          <a:solidFill>
            <a:srgbClr val="FFFFFF"/>
          </a:solidFill>
          <a:ln w="12700">
            <a:solidFill>
              <a:srgbClr val="E1E9F5"/>
            </a:solidFill>
            <a:prstDash val="solid"/>
          </a:ln>
          <a:effectLst>
            <a:outerShdw sx="100000" sy="100000" kx="0" ky="0" algn="bl" rotWithShape="0" blurRad="127000" dist="38100" dir="5400000">
              <a:srgbClr val="0B1220">
                <a:alpha val="18000"/>
              </a:srgbClr>
            </a:outerShdw>
          </a:effectLst>
        </p:spPr>
      </p:sp>
      <p:sp>
        <p:nvSpPr>
          <p:cNvPr id="28" name="Shape 21"/>
          <p:cNvSpPr/>
          <p:nvPr/>
        </p:nvSpPr>
        <p:spPr>
          <a:xfrm>
            <a:off x="8083296" y="1874520"/>
            <a:ext cx="3566160" cy="82296"/>
          </a:xfrm>
          <a:prstGeom prst="rect">
            <a:avLst/>
          </a:prstGeom>
          <a:solidFill>
            <a:srgbClr val="2E6BE6"/>
          </a:solidFill>
          <a:ln/>
        </p:spPr>
      </p:sp>
      <p:sp>
        <p:nvSpPr>
          <p:cNvPr id="29" name="Shape 22"/>
          <p:cNvSpPr/>
          <p:nvPr/>
        </p:nvSpPr>
        <p:spPr>
          <a:xfrm>
            <a:off x="8449056" y="2194560"/>
            <a:ext cx="777240" cy="777240"/>
          </a:xfrm>
          <a:prstGeom prst="roundRect">
            <a:avLst>
              <a:gd name="adj" fmla="val 28000"/>
            </a:avLst>
          </a:prstGeom>
          <a:solidFill>
            <a:srgbClr val="2E6BE6"/>
          </a:solidFill>
          <a:ln/>
        </p:spPr>
      </p:sp>
      <p:pic>
        <p:nvPicPr>
          <p:cNvPr id="30" name="Image 5" descr="ic/retail_w.png">    </p:cNvPr>
          <p:cNvPicPr>
            <a:picLocks noChangeAspect="1"/>
          </p:cNvPicPr>
          <p:nvPr/>
        </p:nvPicPr>
        <p:blipFill>
          <a:blip r:embed="rId6"/>
          <a:stretch>
            <a:fillRect/>
          </a:stretch>
        </p:blipFill>
        <p:spPr>
          <a:xfrm>
            <a:off x="8651138" y="2396642"/>
            <a:ext cx="373075" cy="373075"/>
          </a:xfrm>
          <a:prstGeom prst="rect">
            <a:avLst/>
          </a:prstGeom>
        </p:spPr>
      </p:pic>
      <p:sp>
        <p:nvSpPr>
          <p:cNvPr id="31" name="Shape 23"/>
          <p:cNvSpPr/>
          <p:nvPr/>
        </p:nvSpPr>
        <p:spPr>
          <a:xfrm>
            <a:off x="9363456" y="2377440"/>
            <a:ext cx="1920240" cy="411480"/>
          </a:xfrm>
          <a:prstGeom prst="roundRect">
            <a:avLst>
              <a:gd name="adj" fmla="val 48889"/>
            </a:avLst>
          </a:prstGeom>
          <a:solidFill>
            <a:srgbClr val="EAF2FD"/>
          </a:solidFill>
          <a:ln/>
        </p:spPr>
      </p:sp>
      <p:sp>
        <p:nvSpPr>
          <p:cNvPr id="32" name="Text 24"/>
          <p:cNvSpPr/>
          <p:nvPr/>
        </p:nvSpPr>
        <p:spPr>
          <a:xfrm>
            <a:off x="9363456" y="2377440"/>
            <a:ext cx="1920240" cy="411480"/>
          </a:xfrm>
          <a:prstGeom prst="rect">
            <a:avLst/>
          </a:prstGeom>
          <a:noFill/>
          <a:ln/>
        </p:spPr>
        <p:txBody>
          <a:bodyPr wrap="square" lIns="0" tIns="0" rIns="0" bIns="0" rtlCol="0" anchor="ctr"/>
          <a:lstStyle/>
          <a:p>
            <a:pPr algn="ctr" indent="0" marL="0">
              <a:buNone/>
            </a:pPr>
            <a:r>
              <a:rPr lang="en-US" sz="1050" b="1" dirty="0">
                <a:solidFill>
                  <a:srgbClr val="2E6BE6"/>
                </a:solidFill>
                <a:latin typeface="Calibri" pitchFamily="34" charset="0"/>
                <a:ea typeface="Calibri" pitchFamily="34" charset="-122"/>
                <a:cs typeface="Calibri" pitchFamily="34" charset="-120"/>
              </a:rPr>
              <a:t>Bán lẻ</a:t>
            </a:r>
            <a:endParaRPr lang="en-US" sz="1050" dirty="0"/>
          </a:p>
        </p:txBody>
      </p:sp>
      <p:sp>
        <p:nvSpPr>
          <p:cNvPr id="33" name="Text 25"/>
          <p:cNvSpPr/>
          <p:nvPr/>
        </p:nvSpPr>
        <p:spPr>
          <a:xfrm>
            <a:off x="8449056" y="3246120"/>
            <a:ext cx="2834640" cy="502920"/>
          </a:xfrm>
          <a:prstGeom prst="rect">
            <a:avLst/>
          </a:prstGeom>
          <a:noFill/>
          <a:ln/>
        </p:spPr>
        <p:txBody>
          <a:bodyPr wrap="square" lIns="0" tIns="0" rIns="0" bIns="0" rtlCol="0" anchor="t"/>
          <a:lstStyle/>
          <a:p>
            <a:pPr algn="l" indent="0" marL="0">
              <a:lnSpc>
                <a:spcPct val="105000"/>
              </a:lnSpc>
              <a:buNone/>
            </a:pPr>
            <a:r>
              <a:rPr lang="en-US" sz="1700" b="1" dirty="0">
                <a:solidFill>
                  <a:srgbClr val="14233E"/>
                </a:solidFill>
                <a:latin typeface="Trebuchet MS" pitchFamily="34" charset="0"/>
                <a:ea typeface="Trebuchet MS" pitchFamily="34" charset="-122"/>
                <a:cs typeface="Trebuchet MS" pitchFamily="34" charset="-120"/>
              </a:rPr>
              <a:t>Tối ưu tồn kho</a:t>
            </a:r>
            <a:endParaRPr lang="en-US" sz="1700" dirty="0"/>
          </a:p>
        </p:txBody>
      </p:sp>
      <p:sp>
        <p:nvSpPr>
          <p:cNvPr id="34" name="Text 26"/>
          <p:cNvSpPr/>
          <p:nvPr/>
        </p:nvSpPr>
        <p:spPr>
          <a:xfrm>
            <a:off x="8449056" y="3886200"/>
            <a:ext cx="2852928" cy="1188720"/>
          </a:xfrm>
          <a:prstGeom prst="rect">
            <a:avLst/>
          </a:prstGeom>
          <a:noFill/>
          <a:ln/>
        </p:spPr>
        <p:txBody>
          <a:bodyPr wrap="square" lIns="0" tIns="0" rIns="0" bIns="0" rtlCol="0" anchor="t"/>
          <a:lstStyle/>
          <a:p>
            <a:pPr algn="l" indent="0" marL="0">
              <a:lnSpc>
                <a:spcPct val="132000"/>
              </a:lnSpc>
              <a:buNone/>
            </a:pPr>
            <a:r>
              <a:rPr lang="en-US" sz="1150" dirty="0">
                <a:solidFill>
                  <a:srgbClr val="5B6C88"/>
                </a:solidFill>
                <a:latin typeface="Calibri" pitchFamily="34" charset="0"/>
                <a:ea typeface="Calibri" pitchFamily="34" charset="-122"/>
                <a:cs typeface="Calibri" pitchFamily="34" charset="-120"/>
              </a:rPr>
              <a:t>AI dự báo nhu cầu theo mùa vụ, đề xuất nhập hàng và cá nhân hoá khuyến mãi.</a:t>
            </a:r>
            <a:endParaRPr lang="en-US" sz="1150" dirty="0"/>
          </a:p>
        </p:txBody>
      </p:sp>
      <p:sp>
        <p:nvSpPr>
          <p:cNvPr id="35" name="Shape 27"/>
          <p:cNvSpPr/>
          <p:nvPr/>
        </p:nvSpPr>
        <p:spPr>
          <a:xfrm>
            <a:off x="8449056" y="5166360"/>
            <a:ext cx="2834640" cy="0"/>
          </a:xfrm>
          <a:prstGeom prst="line">
            <a:avLst/>
          </a:prstGeom>
          <a:noFill/>
          <a:ln w="12700">
            <a:solidFill>
              <a:srgbClr val="E1E9F5"/>
            </a:solidFill>
            <a:prstDash val="solid"/>
          </a:ln>
        </p:spPr>
      </p:sp>
      <p:pic>
        <p:nvPicPr>
          <p:cNvPr id="36" name="Image 6" descr="ic/award_b.png">    </p:cNvPr>
          <p:cNvPicPr>
            <a:picLocks noChangeAspect="1"/>
          </p:cNvPicPr>
          <p:nvPr/>
        </p:nvPicPr>
        <p:blipFill>
          <a:blip r:embed="rId7"/>
          <a:stretch>
            <a:fillRect/>
          </a:stretch>
        </p:blipFill>
        <p:spPr>
          <a:xfrm>
            <a:off x="8449056" y="5349240"/>
            <a:ext cx="201168" cy="201168"/>
          </a:xfrm>
          <a:prstGeom prst="rect">
            <a:avLst/>
          </a:prstGeom>
        </p:spPr>
      </p:pic>
      <p:sp>
        <p:nvSpPr>
          <p:cNvPr id="37" name="Text 28"/>
          <p:cNvSpPr/>
          <p:nvPr/>
        </p:nvSpPr>
        <p:spPr>
          <a:xfrm>
            <a:off x="8741664" y="5257800"/>
            <a:ext cx="2560320" cy="365760"/>
          </a:xfrm>
          <a:prstGeom prst="rect">
            <a:avLst/>
          </a:prstGeom>
          <a:noFill/>
          <a:ln/>
        </p:spPr>
        <p:txBody>
          <a:bodyPr wrap="square" lIns="0" tIns="0" rIns="0" bIns="0" rtlCol="0" anchor="ctr"/>
          <a:lstStyle/>
          <a:p>
            <a:pPr algn="l" indent="0" marL="0">
              <a:buNone/>
            </a:pPr>
            <a:r>
              <a:rPr lang="en-US" sz="1100" b="1" dirty="0">
                <a:solidFill>
                  <a:srgbClr val="14233E"/>
                </a:solidFill>
                <a:latin typeface="Calibri" pitchFamily="34" charset="0"/>
                <a:ea typeface="Calibri" pitchFamily="34" charset="-122"/>
                <a:cs typeface="Calibri" pitchFamily="34" charset="-120"/>
              </a:rPr>
              <a:t>Tăng vòng quay hàng hoá</a:t>
            </a:r>
            <a:endParaRPr lang="en-US" sz="1100" dirty="0"/>
          </a:p>
        </p:txBody>
      </p:sp>
      <p:sp>
        <p:nvSpPr>
          <p:cNvPr id="38" name="Shape 29"/>
          <p:cNvSpPr/>
          <p:nvPr/>
        </p:nvSpPr>
        <p:spPr>
          <a:xfrm>
            <a:off x="548640" y="6437376"/>
            <a:ext cx="11091672" cy="0"/>
          </a:xfrm>
          <a:prstGeom prst="line">
            <a:avLst/>
          </a:prstGeom>
          <a:noFill/>
          <a:ln w="12700">
            <a:solidFill>
              <a:srgbClr val="E1E9F5"/>
            </a:solidFill>
            <a:prstDash val="solid"/>
          </a:ln>
        </p:spPr>
      </p:sp>
      <p:sp>
        <p:nvSpPr>
          <p:cNvPr id="39" name="Text 30"/>
          <p:cNvSpPr/>
          <p:nvPr/>
        </p:nvSpPr>
        <p:spPr>
          <a:xfrm>
            <a:off x="548640" y="6492240"/>
            <a:ext cx="6400800" cy="274320"/>
          </a:xfrm>
          <a:prstGeom prst="rect">
            <a:avLst/>
          </a:prstGeom>
          <a:noFill/>
          <a:ln/>
        </p:spPr>
        <p:txBody>
          <a:bodyPr wrap="square" lIns="0" tIns="0" rIns="0" bIns="0" rtlCol="0" anchor="ctr"/>
          <a:lstStyle/>
          <a:p>
            <a:pPr algn="l" indent="0" marL="0">
              <a:buNone/>
            </a:pPr>
            <a:r>
              <a:rPr lang="en-US" sz="850" b="1" spc="50" kern="0" dirty="0">
                <a:solidFill>
                  <a:srgbClr val="5B6C88"/>
                </a:solidFill>
                <a:latin typeface="Trebuchet MS" pitchFamily="34" charset="0"/>
                <a:ea typeface="Trebuchet MS" pitchFamily="34" charset="-122"/>
                <a:cs typeface="Trebuchet MS" pitchFamily="34" charset="-120"/>
              </a:rPr>
              <a:t>PKH TECH · Beyond Technology, Beyond Tomorrow</a:t>
            </a:r>
            <a:endParaRPr lang="en-US" sz="850" dirty="0"/>
          </a:p>
        </p:txBody>
      </p:sp>
      <p:sp>
        <p:nvSpPr>
          <p:cNvPr id="40" name="Text 31"/>
          <p:cNvSpPr/>
          <p:nvPr/>
        </p:nvSpPr>
        <p:spPr>
          <a:xfrm>
            <a:off x="8869680" y="6492240"/>
            <a:ext cx="2770632" cy="274320"/>
          </a:xfrm>
          <a:prstGeom prst="rect">
            <a:avLst/>
          </a:prstGeom>
          <a:noFill/>
          <a:ln/>
        </p:spPr>
        <p:txBody>
          <a:bodyPr wrap="square" lIns="0" tIns="0" rIns="0" bIns="0" rtlCol="0" anchor="ctr"/>
          <a:lstStyle/>
          <a:p>
            <a:pPr algn="r" indent="0" marL="0">
              <a:buNone/>
            </a:pPr>
            <a:r>
              <a:rPr lang="en-US" sz="850" b="1" dirty="0">
                <a:solidFill>
                  <a:srgbClr val="5B6C88"/>
                </a:solidFill>
                <a:latin typeface="Trebuchet MS" pitchFamily="34" charset="0"/>
                <a:ea typeface="Trebuchet MS" pitchFamily="34" charset="-122"/>
                <a:cs typeface="Trebuchet MS" pitchFamily="34" charset="-120"/>
              </a:rPr>
              <a:t>15 / 20</a:t>
            </a:r>
            <a:endParaRPr lang="en-US" sz="8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5F8FC"/>
        </a:solidFill>
      </p:bgPr>
    </p:bg>
    <p:spTree>
      <p:nvGrpSpPr>
        <p:cNvPr id="1" name=""/>
        <p:cNvGrpSpPr/>
        <p:nvPr/>
      </p:nvGrpSpPr>
      <p:grpSpPr>
        <a:xfrm>
          <a:off x="0" y="0"/>
          <a:ext cx="0" cy="0"/>
          <a:chOff x="0" y="0"/>
          <a:chExt cx="0" cy="0"/>
        </a:xfrm>
      </p:grpSpPr>
      <p:pic>
        <p:nvPicPr>
          <p:cNvPr id="2" name="Image 0" descr="ic/star_b.png">    </p:cNvPr>
          <p:cNvPicPr>
            <a:picLocks noChangeAspect="1"/>
          </p:cNvPicPr>
          <p:nvPr/>
        </p:nvPicPr>
        <p:blipFill>
          <a:blip r:embed="rId1"/>
          <a:stretch>
            <a:fillRect/>
          </a:stretch>
        </p:blipFill>
        <p:spPr>
          <a:xfrm>
            <a:off x="548640" y="566928"/>
            <a:ext cx="182880" cy="182880"/>
          </a:xfrm>
          <a:prstGeom prst="rect">
            <a:avLst/>
          </a:prstGeom>
        </p:spPr>
      </p:pic>
      <p:sp>
        <p:nvSpPr>
          <p:cNvPr id="3" name="Text 0"/>
          <p:cNvSpPr/>
          <p:nvPr/>
        </p:nvSpPr>
        <p:spPr>
          <a:xfrm>
            <a:off x="822960" y="502920"/>
            <a:ext cx="10058400" cy="310896"/>
          </a:xfrm>
          <a:prstGeom prst="rect">
            <a:avLst/>
          </a:prstGeom>
          <a:noFill/>
          <a:ln/>
        </p:spPr>
        <p:txBody>
          <a:bodyPr wrap="square" lIns="0" tIns="0" rIns="0" bIns="0" rtlCol="0" anchor="ctr"/>
          <a:lstStyle/>
          <a:p>
            <a:pPr algn="l" indent="0" marL="0">
              <a:buNone/>
            </a:pPr>
            <a:r>
              <a:rPr lang="en-US" sz="1150" b="1" spc="140" kern="0" dirty="0">
                <a:solidFill>
                  <a:srgbClr val="2E6BE6"/>
                </a:solidFill>
                <a:latin typeface="Trebuchet MS" pitchFamily="34" charset="0"/>
                <a:ea typeface="Trebuchet MS" pitchFamily="34" charset="-122"/>
                <a:cs typeface="Trebuchet MS" pitchFamily="34" charset="-120"/>
              </a:rPr>
              <a:t>PHƯƠNG PHÁP</a:t>
            </a:r>
            <a:endParaRPr lang="en-US" sz="1150" dirty="0"/>
          </a:p>
        </p:txBody>
      </p:sp>
      <p:sp>
        <p:nvSpPr>
          <p:cNvPr id="4" name="Text 1"/>
          <p:cNvSpPr/>
          <p:nvPr/>
        </p:nvSpPr>
        <p:spPr>
          <a:xfrm>
            <a:off x="548640" y="868680"/>
            <a:ext cx="11064240" cy="640080"/>
          </a:xfrm>
          <a:prstGeom prst="rect">
            <a:avLst/>
          </a:prstGeom>
          <a:noFill/>
          <a:ln/>
        </p:spPr>
        <p:txBody>
          <a:bodyPr wrap="square" lIns="0" tIns="0" rIns="0" bIns="0" rtlCol="0" anchor="ctr"/>
          <a:lstStyle/>
          <a:p>
            <a:pPr algn="l" indent="0" marL="0">
              <a:buNone/>
            </a:pPr>
            <a:r>
              <a:rPr lang="en-US" sz="2900" b="1" dirty="0">
                <a:solidFill>
                  <a:srgbClr val="14233E"/>
                </a:solidFill>
                <a:latin typeface="Trebuchet MS" pitchFamily="34" charset="0"/>
                <a:ea typeface="Trebuchet MS" pitchFamily="34" charset="-122"/>
                <a:cs typeface="Trebuchet MS" pitchFamily="34" charset="-120"/>
              </a:rPr>
              <a:t>Quy trình triển khai đã được chứng minh</a:t>
            </a:r>
            <a:endParaRPr lang="en-US" sz="2900" dirty="0"/>
          </a:p>
        </p:txBody>
      </p:sp>
      <p:sp>
        <p:nvSpPr>
          <p:cNvPr id="5" name="Shape 2"/>
          <p:cNvSpPr/>
          <p:nvPr/>
        </p:nvSpPr>
        <p:spPr>
          <a:xfrm>
            <a:off x="822960" y="2606040"/>
            <a:ext cx="10515600" cy="0"/>
          </a:xfrm>
          <a:prstGeom prst="line">
            <a:avLst/>
          </a:prstGeom>
          <a:noFill/>
          <a:ln w="25400">
            <a:solidFill>
              <a:srgbClr val="E1E9F5"/>
            </a:solidFill>
            <a:prstDash val="solid"/>
          </a:ln>
        </p:spPr>
      </p:sp>
      <p:sp>
        <p:nvSpPr>
          <p:cNvPr id="6" name="Shape 3"/>
          <p:cNvSpPr/>
          <p:nvPr/>
        </p:nvSpPr>
        <p:spPr>
          <a:xfrm>
            <a:off x="685800" y="2377440"/>
            <a:ext cx="457200" cy="457200"/>
          </a:xfrm>
          <a:prstGeom prst="ellipse">
            <a:avLst/>
          </a:prstGeom>
          <a:solidFill>
            <a:srgbClr val="2E6BE6"/>
          </a:solidFill>
          <a:ln/>
        </p:spPr>
      </p:sp>
      <p:sp>
        <p:nvSpPr>
          <p:cNvPr id="7" name="Text 4"/>
          <p:cNvSpPr/>
          <p:nvPr/>
        </p:nvSpPr>
        <p:spPr>
          <a:xfrm>
            <a:off x="685800" y="2377440"/>
            <a:ext cx="457200" cy="457200"/>
          </a:xfrm>
          <a:prstGeom prst="rect">
            <a:avLst/>
          </a:prstGeom>
          <a:noFill/>
          <a:ln/>
        </p:spPr>
        <p:txBody>
          <a:bodyPr wrap="square" lIns="0" tIns="0" rIns="0" bIns="0" rtlCol="0" anchor="ctr"/>
          <a:lstStyle/>
          <a:p>
            <a:pPr algn="ctr" indent="0" marL="0">
              <a:buNone/>
            </a:pPr>
            <a:r>
              <a:rPr lang="en-US" sz="1600" b="1" dirty="0">
                <a:solidFill>
                  <a:srgbClr val="FFFFFF"/>
                </a:solidFill>
                <a:latin typeface="Trebuchet MS" pitchFamily="34" charset="0"/>
                <a:ea typeface="Trebuchet MS" pitchFamily="34" charset="-122"/>
                <a:cs typeface="Trebuchet MS" pitchFamily="34" charset="-120"/>
              </a:rPr>
              <a:t>1</a:t>
            </a:r>
            <a:endParaRPr lang="en-US" sz="1600" dirty="0"/>
          </a:p>
        </p:txBody>
      </p:sp>
      <p:sp>
        <p:nvSpPr>
          <p:cNvPr id="8" name="Shape 5"/>
          <p:cNvSpPr/>
          <p:nvPr/>
        </p:nvSpPr>
        <p:spPr>
          <a:xfrm>
            <a:off x="548640" y="3063240"/>
            <a:ext cx="2651760" cy="2514600"/>
          </a:xfrm>
          <a:prstGeom prst="roundRect">
            <a:avLst>
              <a:gd name="adj" fmla="val 4364"/>
            </a:avLst>
          </a:prstGeom>
          <a:solidFill>
            <a:srgbClr val="FFFFFF"/>
          </a:solidFill>
          <a:ln w="12700">
            <a:solidFill>
              <a:srgbClr val="E1E9F5"/>
            </a:solidFill>
            <a:prstDash val="solid"/>
          </a:ln>
          <a:effectLst>
            <a:outerShdw sx="100000" sy="100000" kx="0" ky="0" algn="bl" rotWithShape="0" blurRad="127000" dist="38100" dir="5400000">
              <a:srgbClr val="0B1220">
                <a:alpha val="18000"/>
              </a:srgbClr>
            </a:outerShdw>
          </a:effectLst>
        </p:spPr>
      </p:sp>
      <p:sp>
        <p:nvSpPr>
          <p:cNvPr id="9" name="Shape 6"/>
          <p:cNvSpPr/>
          <p:nvPr/>
        </p:nvSpPr>
        <p:spPr>
          <a:xfrm>
            <a:off x="877824" y="3337560"/>
            <a:ext cx="640080" cy="640080"/>
          </a:xfrm>
          <a:prstGeom prst="roundRect">
            <a:avLst>
              <a:gd name="adj" fmla="val 28000"/>
            </a:avLst>
          </a:prstGeom>
          <a:solidFill>
            <a:srgbClr val="2E6BE6"/>
          </a:solidFill>
          <a:ln/>
        </p:spPr>
      </p:sp>
      <p:pic>
        <p:nvPicPr>
          <p:cNvPr id="10" name="Image 1" descr="ic/discover_w.png">    </p:cNvPr>
          <p:cNvPicPr>
            <a:picLocks noChangeAspect="1"/>
          </p:cNvPicPr>
          <p:nvPr/>
        </p:nvPicPr>
        <p:blipFill>
          <a:blip r:embed="rId2"/>
          <a:stretch>
            <a:fillRect/>
          </a:stretch>
        </p:blipFill>
        <p:spPr>
          <a:xfrm>
            <a:off x="1044245" y="3503981"/>
            <a:ext cx="307238" cy="307238"/>
          </a:xfrm>
          <a:prstGeom prst="rect">
            <a:avLst/>
          </a:prstGeom>
        </p:spPr>
      </p:pic>
      <p:sp>
        <p:nvSpPr>
          <p:cNvPr id="11" name="Text 7"/>
          <p:cNvSpPr/>
          <p:nvPr/>
        </p:nvSpPr>
        <p:spPr>
          <a:xfrm>
            <a:off x="877824" y="4114800"/>
            <a:ext cx="2011680" cy="548640"/>
          </a:xfrm>
          <a:prstGeom prst="rect">
            <a:avLst/>
          </a:prstGeom>
          <a:noFill/>
          <a:ln/>
        </p:spPr>
        <p:txBody>
          <a:bodyPr wrap="square" lIns="0" tIns="0" rIns="0" bIns="0" rtlCol="0" anchor="t"/>
          <a:lstStyle/>
          <a:p>
            <a:pPr algn="l" indent="0" marL="0">
              <a:lnSpc>
                <a:spcPct val="105000"/>
              </a:lnSpc>
              <a:buNone/>
            </a:pPr>
            <a:r>
              <a:rPr lang="en-US" sz="1450" b="1" dirty="0">
                <a:solidFill>
                  <a:srgbClr val="14233E"/>
                </a:solidFill>
                <a:latin typeface="Trebuchet MS" pitchFamily="34" charset="0"/>
                <a:ea typeface="Trebuchet MS" pitchFamily="34" charset="-122"/>
                <a:cs typeface="Trebuchet MS" pitchFamily="34" charset="-120"/>
              </a:rPr>
              <a:t>Khám phá &amp; Phân tích</a:t>
            </a:r>
            <a:endParaRPr lang="en-US" sz="1450" dirty="0"/>
          </a:p>
        </p:txBody>
      </p:sp>
      <p:sp>
        <p:nvSpPr>
          <p:cNvPr id="12" name="Text 8"/>
          <p:cNvSpPr/>
          <p:nvPr/>
        </p:nvSpPr>
        <p:spPr>
          <a:xfrm>
            <a:off x="877824" y="4709160"/>
            <a:ext cx="2048256" cy="640080"/>
          </a:xfrm>
          <a:prstGeom prst="rect">
            <a:avLst/>
          </a:prstGeom>
          <a:noFill/>
          <a:ln/>
        </p:spPr>
        <p:txBody>
          <a:bodyPr wrap="square" lIns="0" tIns="0" rIns="0" bIns="0" rtlCol="0" anchor="t"/>
          <a:lstStyle/>
          <a:p>
            <a:pPr algn="l" indent="0" marL="0">
              <a:lnSpc>
                <a:spcPct val="128000"/>
              </a:lnSpc>
              <a:buNone/>
            </a:pPr>
            <a:r>
              <a:rPr lang="en-US" sz="1080" dirty="0">
                <a:solidFill>
                  <a:srgbClr val="5B6C88"/>
                </a:solidFill>
                <a:latin typeface="Calibri" pitchFamily="34" charset="0"/>
                <a:ea typeface="Calibri" pitchFamily="34" charset="-122"/>
                <a:cs typeface="Calibri" pitchFamily="34" charset="-120"/>
              </a:rPr>
              <a:t>Tìm hiểu doanh nghiệp, quy trình hiện tại, xác định cơ hội.</a:t>
            </a:r>
            <a:endParaRPr lang="en-US" sz="1080" dirty="0"/>
          </a:p>
        </p:txBody>
      </p:sp>
      <p:sp>
        <p:nvSpPr>
          <p:cNvPr id="13" name="Shape 9"/>
          <p:cNvSpPr/>
          <p:nvPr/>
        </p:nvSpPr>
        <p:spPr>
          <a:xfrm>
            <a:off x="877824" y="5440680"/>
            <a:ext cx="1325880" cy="365760"/>
          </a:xfrm>
          <a:prstGeom prst="roundRect">
            <a:avLst>
              <a:gd name="adj" fmla="val 50000"/>
            </a:avLst>
          </a:prstGeom>
          <a:solidFill>
            <a:srgbClr val="EAF2FD"/>
          </a:solidFill>
          <a:ln/>
        </p:spPr>
      </p:sp>
      <p:sp>
        <p:nvSpPr>
          <p:cNvPr id="14" name="Text 10"/>
          <p:cNvSpPr/>
          <p:nvPr/>
        </p:nvSpPr>
        <p:spPr>
          <a:xfrm>
            <a:off x="877824" y="5440680"/>
            <a:ext cx="1325880" cy="365760"/>
          </a:xfrm>
          <a:prstGeom prst="rect">
            <a:avLst/>
          </a:prstGeom>
          <a:noFill/>
          <a:ln/>
        </p:spPr>
        <p:txBody>
          <a:bodyPr wrap="square" lIns="0" tIns="0" rIns="0" bIns="0" rtlCol="0" anchor="ctr"/>
          <a:lstStyle/>
          <a:p>
            <a:pPr algn="ctr" indent="0" marL="0">
              <a:buNone/>
            </a:pPr>
            <a:r>
              <a:rPr lang="en-US" sz="1000" b="1" dirty="0">
                <a:solidFill>
                  <a:srgbClr val="2E6BE6"/>
                </a:solidFill>
                <a:latin typeface="Calibri" pitchFamily="34" charset="0"/>
                <a:ea typeface="Calibri" pitchFamily="34" charset="-122"/>
                <a:cs typeface="Calibri" pitchFamily="34" charset="-120"/>
              </a:rPr>
              <a:t>2 - 4 tuần</a:t>
            </a:r>
            <a:endParaRPr lang="en-US" sz="1000" dirty="0"/>
          </a:p>
        </p:txBody>
      </p:sp>
      <p:sp>
        <p:nvSpPr>
          <p:cNvPr id="15" name="Shape 11"/>
          <p:cNvSpPr/>
          <p:nvPr/>
        </p:nvSpPr>
        <p:spPr>
          <a:xfrm>
            <a:off x="3557016" y="2377440"/>
            <a:ext cx="457200" cy="457200"/>
          </a:xfrm>
          <a:prstGeom prst="ellipse">
            <a:avLst/>
          </a:prstGeom>
          <a:solidFill>
            <a:srgbClr val="2E6BE6"/>
          </a:solidFill>
          <a:ln/>
        </p:spPr>
      </p:sp>
      <p:sp>
        <p:nvSpPr>
          <p:cNvPr id="16" name="Text 12"/>
          <p:cNvSpPr/>
          <p:nvPr/>
        </p:nvSpPr>
        <p:spPr>
          <a:xfrm>
            <a:off x="3557016" y="2377440"/>
            <a:ext cx="457200" cy="457200"/>
          </a:xfrm>
          <a:prstGeom prst="rect">
            <a:avLst/>
          </a:prstGeom>
          <a:noFill/>
          <a:ln/>
        </p:spPr>
        <p:txBody>
          <a:bodyPr wrap="square" lIns="0" tIns="0" rIns="0" bIns="0" rtlCol="0" anchor="ctr"/>
          <a:lstStyle/>
          <a:p>
            <a:pPr algn="ctr" indent="0" marL="0">
              <a:buNone/>
            </a:pPr>
            <a:r>
              <a:rPr lang="en-US" sz="1600" b="1" dirty="0">
                <a:solidFill>
                  <a:srgbClr val="FFFFFF"/>
                </a:solidFill>
                <a:latin typeface="Trebuchet MS" pitchFamily="34" charset="0"/>
                <a:ea typeface="Trebuchet MS" pitchFamily="34" charset="-122"/>
                <a:cs typeface="Trebuchet MS" pitchFamily="34" charset="-120"/>
              </a:rPr>
              <a:t>2</a:t>
            </a:r>
            <a:endParaRPr lang="en-US" sz="1600" dirty="0"/>
          </a:p>
        </p:txBody>
      </p:sp>
      <p:sp>
        <p:nvSpPr>
          <p:cNvPr id="17" name="Shape 13"/>
          <p:cNvSpPr/>
          <p:nvPr/>
        </p:nvSpPr>
        <p:spPr>
          <a:xfrm>
            <a:off x="3419856" y="3063240"/>
            <a:ext cx="2651760" cy="2514600"/>
          </a:xfrm>
          <a:prstGeom prst="roundRect">
            <a:avLst>
              <a:gd name="adj" fmla="val 4364"/>
            </a:avLst>
          </a:prstGeom>
          <a:solidFill>
            <a:srgbClr val="FFFFFF"/>
          </a:solidFill>
          <a:ln w="12700">
            <a:solidFill>
              <a:srgbClr val="E1E9F5"/>
            </a:solidFill>
            <a:prstDash val="solid"/>
          </a:ln>
          <a:effectLst>
            <a:outerShdw sx="100000" sy="100000" kx="0" ky="0" algn="bl" rotWithShape="0" blurRad="127000" dist="38100" dir="5400000">
              <a:srgbClr val="0B1220">
                <a:alpha val="18000"/>
              </a:srgbClr>
            </a:outerShdw>
          </a:effectLst>
        </p:spPr>
      </p:sp>
      <p:sp>
        <p:nvSpPr>
          <p:cNvPr id="18" name="Shape 14"/>
          <p:cNvSpPr/>
          <p:nvPr/>
        </p:nvSpPr>
        <p:spPr>
          <a:xfrm>
            <a:off x="3749040" y="3337560"/>
            <a:ext cx="640080" cy="640080"/>
          </a:xfrm>
          <a:prstGeom prst="roundRect">
            <a:avLst>
              <a:gd name="adj" fmla="val 28000"/>
            </a:avLst>
          </a:prstGeom>
          <a:solidFill>
            <a:srgbClr val="2E6BE6"/>
          </a:solidFill>
          <a:ln/>
        </p:spPr>
      </p:sp>
      <p:pic>
        <p:nvPicPr>
          <p:cNvPr id="19" name="Image 2" descr="ic/route_w.png">    </p:cNvPr>
          <p:cNvPicPr>
            <a:picLocks noChangeAspect="1"/>
          </p:cNvPicPr>
          <p:nvPr/>
        </p:nvPicPr>
        <p:blipFill>
          <a:blip r:embed="rId3"/>
          <a:stretch>
            <a:fillRect/>
          </a:stretch>
        </p:blipFill>
        <p:spPr>
          <a:xfrm>
            <a:off x="3915461" y="3503981"/>
            <a:ext cx="307238" cy="307238"/>
          </a:xfrm>
          <a:prstGeom prst="rect">
            <a:avLst/>
          </a:prstGeom>
        </p:spPr>
      </p:pic>
      <p:sp>
        <p:nvSpPr>
          <p:cNvPr id="20" name="Text 15"/>
          <p:cNvSpPr/>
          <p:nvPr/>
        </p:nvSpPr>
        <p:spPr>
          <a:xfrm>
            <a:off x="3749040" y="4114800"/>
            <a:ext cx="2011680" cy="548640"/>
          </a:xfrm>
          <a:prstGeom prst="rect">
            <a:avLst/>
          </a:prstGeom>
          <a:noFill/>
          <a:ln/>
        </p:spPr>
        <p:txBody>
          <a:bodyPr wrap="square" lIns="0" tIns="0" rIns="0" bIns="0" rtlCol="0" anchor="t"/>
          <a:lstStyle/>
          <a:p>
            <a:pPr algn="l" indent="0" marL="0">
              <a:lnSpc>
                <a:spcPct val="105000"/>
              </a:lnSpc>
              <a:buNone/>
            </a:pPr>
            <a:r>
              <a:rPr lang="en-US" sz="1450" b="1" dirty="0">
                <a:solidFill>
                  <a:srgbClr val="14233E"/>
                </a:solidFill>
                <a:latin typeface="Trebuchet MS" pitchFamily="34" charset="0"/>
                <a:ea typeface="Trebuchet MS" pitchFamily="34" charset="-122"/>
                <a:cs typeface="Trebuchet MS" pitchFamily="34" charset="-120"/>
              </a:rPr>
              <a:t>Chiến lược &amp; Kế hoạch</a:t>
            </a:r>
            <a:endParaRPr lang="en-US" sz="1450" dirty="0"/>
          </a:p>
        </p:txBody>
      </p:sp>
      <p:sp>
        <p:nvSpPr>
          <p:cNvPr id="21" name="Text 16"/>
          <p:cNvSpPr/>
          <p:nvPr/>
        </p:nvSpPr>
        <p:spPr>
          <a:xfrm>
            <a:off x="3749040" y="4709160"/>
            <a:ext cx="2048256" cy="640080"/>
          </a:xfrm>
          <a:prstGeom prst="rect">
            <a:avLst/>
          </a:prstGeom>
          <a:noFill/>
          <a:ln/>
        </p:spPr>
        <p:txBody>
          <a:bodyPr wrap="square" lIns="0" tIns="0" rIns="0" bIns="0" rtlCol="0" anchor="t"/>
          <a:lstStyle/>
          <a:p>
            <a:pPr algn="l" indent="0" marL="0">
              <a:lnSpc>
                <a:spcPct val="128000"/>
              </a:lnSpc>
              <a:buNone/>
            </a:pPr>
            <a:r>
              <a:rPr lang="en-US" sz="1080" dirty="0">
                <a:solidFill>
                  <a:srgbClr val="5B6C88"/>
                </a:solidFill>
                <a:latin typeface="Calibri" pitchFamily="34" charset="0"/>
                <a:ea typeface="Calibri" pitchFamily="34" charset="-122"/>
                <a:cs typeface="Calibri" pitchFamily="34" charset="-120"/>
              </a:rPr>
              <a:t>Thiết kế kiến trúc, lộ trình theo phase, ngân sách &amp; rủi ro.</a:t>
            </a:r>
            <a:endParaRPr lang="en-US" sz="1080" dirty="0"/>
          </a:p>
        </p:txBody>
      </p:sp>
      <p:sp>
        <p:nvSpPr>
          <p:cNvPr id="22" name="Shape 17"/>
          <p:cNvSpPr/>
          <p:nvPr/>
        </p:nvSpPr>
        <p:spPr>
          <a:xfrm>
            <a:off x="3749040" y="5440680"/>
            <a:ext cx="1325880" cy="365760"/>
          </a:xfrm>
          <a:prstGeom prst="roundRect">
            <a:avLst>
              <a:gd name="adj" fmla="val 50000"/>
            </a:avLst>
          </a:prstGeom>
          <a:solidFill>
            <a:srgbClr val="EAF2FD"/>
          </a:solidFill>
          <a:ln/>
        </p:spPr>
      </p:sp>
      <p:sp>
        <p:nvSpPr>
          <p:cNvPr id="23" name="Text 18"/>
          <p:cNvSpPr/>
          <p:nvPr/>
        </p:nvSpPr>
        <p:spPr>
          <a:xfrm>
            <a:off x="3749040" y="5440680"/>
            <a:ext cx="1325880" cy="365760"/>
          </a:xfrm>
          <a:prstGeom prst="rect">
            <a:avLst/>
          </a:prstGeom>
          <a:noFill/>
          <a:ln/>
        </p:spPr>
        <p:txBody>
          <a:bodyPr wrap="square" lIns="0" tIns="0" rIns="0" bIns="0" rtlCol="0" anchor="ctr"/>
          <a:lstStyle/>
          <a:p>
            <a:pPr algn="ctr" indent="0" marL="0">
              <a:buNone/>
            </a:pPr>
            <a:r>
              <a:rPr lang="en-US" sz="1000" b="1" dirty="0">
                <a:solidFill>
                  <a:srgbClr val="2E6BE6"/>
                </a:solidFill>
                <a:latin typeface="Calibri" pitchFamily="34" charset="0"/>
                <a:ea typeface="Calibri" pitchFamily="34" charset="-122"/>
                <a:cs typeface="Calibri" pitchFamily="34" charset="-120"/>
              </a:rPr>
              <a:t>1 - 2 tuần</a:t>
            </a:r>
            <a:endParaRPr lang="en-US" sz="1000" dirty="0"/>
          </a:p>
        </p:txBody>
      </p:sp>
      <p:sp>
        <p:nvSpPr>
          <p:cNvPr id="24" name="Shape 19"/>
          <p:cNvSpPr/>
          <p:nvPr/>
        </p:nvSpPr>
        <p:spPr>
          <a:xfrm>
            <a:off x="6428232" y="2377440"/>
            <a:ext cx="457200" cy="457200"/>
          </a:xfrm>
          <a:prstGeom prst="ellipse">
            <a:avLst/>
          </a:prstGeom>
          <a:solidFill>
            <a:srgbClr val="2E6BE6"/>
          </a:solidFill>
          <a:ln/>
        </p:spPr>
      </p:sp>
      <p:sp>
        <p:nvSpPr>
          <p:cNvPr id="25" name="Text 20"/>
          <p:cNvSpPr/>
          <p:nvPr/>
        </p:nvSpPr>
        <p:spPr>
          <a:xfrm>
            <a:off x="6428232" y="2377440"/>
            <a:ext cx="457200" cy="457200"/>
          </a:xfrm>
          <a:prstGeom prst="rect">
            <a:avLst/>
          </a:prstGeom>
          <a:noFill/>
          <a:ln/>
        </p:spPr>
        <p:txBody>
          <a:bodyPr wrap="square" lIns="0" tIns="0" rIns="0" bIns="0" rtlCol="0" anchor="ctr"/>
          <a:lstStyle/>
          <a:p>
            <a:pPr algn="ctr" indent="0" marL="0">
              <a:buNone/>
            </a:pPr>
            <a:r>
              <a:rPr lang="en-US" sz="1600" b="1" dirty="0">
                <a:solidFill>
                  <a:srgbClr val="FFFFFF"/>
                </a:solidFill>
                <a:latin typeface="Trebuchet MS" pitchFamily="34" charset="0"/>
                <a:ea typeface="Trebuchet MS" pitchFamily="34" charset="-122"/>
                <a:cs typeface="Trebuchet MS" pitchFamily="34" charset="-120"/>
              </a:rPr>
              <a:t>3</a:t>
            </a:r>
            <a:endParaRPr lang="en-US" sz="1600" dirty="0"/>
          </a:p>
        </p:txBody>
      </p:sp>
      <p:sp>
        <p:nvSpPr>
          <p:cNvPr id="26" name="Shape 21"/>
          <p:cNvSpPr/>
          <p:nvPr/>
        </p:nvSpPr>
        <p:spPr>
          <a:xfrm>
            <a:off x="6291072" y="3063240"/>
            <a:ext cx="2651760" cy="2514600"/>
          </a:xfrm>
          <a:prstGeom prst="roundRect">
            <a:avLst>
              <a:gd name="adj" fmla="val 4364"/>
            </a:avLst>
          </a:prstGeom>
          <a:solidFill>
            <a:srgbClr val="FFFFFF"/>
          </a:solidFill>
          <a:ln w="12700">
            <a:solidFill>
              <a:srgbClr val="E1E9F5"/>
            </a:solidFill>
            <a:prstDash val="solid"/>
          </a:ln>
          <a:effectLst>
            <a:outerShdw sx="100000" sy="100000" kx="0" ky="0" algn="bl" rotWithShape="0" blurRad="127000" dist="38100" dir="5400000">
              <a:srgbClr val="0B1220">
                <a:alpha val="18000"/>
              </a:srgbClr>
            </a:outerShdw>
          </a:effectLst>
        </p:spPr>
      </p:sp>
      <p:sp>
        <p:nvSpPr>
          <p:cNvPr id="27" name="Shape 22"/>
          <p:cNvSpPr/>
          <p:nvPr/>
        </p:nvSpPr>
        <p:spPr>
          <a:xfrm>
            <a:off x="6620256" y="3337560"/>
            <a:ext cx="640080" cy="640080"/>
          </a:xfrm>
          <a:prstGeom prst="roundRect">
            <a:avLst>
              <a:gd name="adj" fmla="val 28000"/>
            </a:avLst>
          </a:prstGeom>
          <a:solidFill>
            <a:srgbClr val="2E6BE6"/>
          </a:solidFill>
          <a:ln/>
        </p:spPr>
      </p:sp>
      <p:pic>
        <p:nvPicPr>
          <p:cNvPr id="28" name="Image 3" descr="ic/build_w.png">    </p:cNvPr>
          <p:cNvPicPr>
            <a:picLocks noChangeAspect="1"/>
          </p:cNvPicPr>
          <p:nvPr/>
        </p:nvPicPr>
        <p:blipFill>
          <a:blip r:embed="rId4"/>
          <a:stretch>
            <a:fillRect/>
          </a:stretch>
        </p:blipFill>
        <p:spPr>
          <a:xfrm>
            <a:off x="6786677" y="3503981"/>
            <a:ext cx="307238" cy="307238"/>
          </a:xfrm>
          <a:prstGeom prst="rect">
            <a:avLst/>
          </a:prstGeom>
        </p:spPr>
      </p:pic>
      <p:sp>
        <p:nvSpPr>
          <p:cNvPr id="29" name="Text 23"/>
          <p:cNvSpPr/>
          <p:nvPr/>
        </p:nvSpPr>
        <p:spPr>
          <a:xfrm>
            <a:off x="6620256" y="4114800"/>
            <a:ext cx="2011680" cy="548640"/>
          </a:xfrm>
          <a:prstGeom prst="rect">
            <a:avLst/>
          </a:prstGeom>
          <a:noFill/>
          <a:ln/>
        </p:spPr>
        <p:txBody>
          <a:bodyPr wrap="square" lIns="0" tIns="0" rIns="0" bIns="0" rtlCol="0" anchor="t"/>
          <a:lstStyle/>
          <a:p>
            <a:pPr algn="l" indent="0" marL="0">
              <a:lnSpc>
                <a:spcPct val="105000"/>
              </a:lnSpc>
              <a:buNone/>
            </a:pPr>
            <a:r>
              <a:rPr lang="en-US" sz="1450" b="1" dirty="0">
                <a:solidFill>
                  <a:srgbClr val="14233E"/>
                </a:solidFill>
                <a:latin typeface="Trebuchet MS" pitchFamily="34" charset="0"/>
                <a:ea typeface="Trebuchet MS" pitchFamily="34" charset="-122"/>
                <a:cs typeface="Trebuchet MS" pitchFamily="34" charset="-120"/>
              </a:rPr>
              <a:t>Phát triển &amp; Tích hợp</a:t>
            </a:r>
            <a:endParaRPr lang="en-US" sz="1450" dirty="0"/>
          </a:p>
        </p:txBody>
      </p:sp>
      <p:sp>
        <p:nvSpPr>
          <p:cNvPr id="30" name="Text 24"/>
          <p:cNvSpPr/>
          <p:nvPr/>
        </p:nvSpPr>
        <p:spPr>
          <a:xfrm>
            <a:off x="6620256" y="4709160"/>
            <a:ext cx="2048256" cy="640080"/>
          </a:xfrm>
          <a:prstGeom prst="rect">
            <a:avLst/>
          </a:prstGeom>
          <a:noFill/>
          <a:ln/>
        </p:spPr>
        <p:txBody>
          <a:bodyPr wrap="square" lIns="0" tIns="0" rIns="0" bIns="0" rtlCol="0" anchor="t"/>
          <a:lstStyle/>
          <a:p>
            <a:pPr algn="l" indent="0" marL="0">
              <a:lnSpc>
                <a:spcPct val="128000"/>
              </a:lnSpc>
              <a:buNone/>
            </a:pPr>
            <a:r>
              <a:rPr lang="en-US" sz="1080" dirty="0">
                <a:solidFill>
                  <a:srgbClr val="5B6C88"/>
                </a:solidFill>
                <a:latin typeface="Calibri" pitchFamily="34" charset="0"/>
                <a:ea typeface="Calibri" pitchFamily="34" charset="-122"/>
                <a:cs typeface="Calibri" pitchFamily="34" charset="-120"/>
              </a:rPr>
              <a:t>Xây dựng theo Agile/Scrum, tích hợp, kiểm thử &amp; UAT.</a:t>
            </a:r>
            <a:endParaRPr lang="en-US" sz="1080" dirty="0"/>
          </a:p>
        </p:txBody>
      </p:sp>
      <p:sp>
        <p:nvSpPr>
          <p:cNvPr id="31" name="Shape 25"/>
          <p:cNvSpPr/>
          <p:nvPr/>
        </p:nvSpPr>
        <p:spPr>
          <a:xfrm>
            <a:off x="6620256" y="5440680"/>
            <a:ext cx="1325880" cy="365760"/>
          </a:xfrm>
          <a:prstGeom prst="roundRect">
            <a:avLst>
              <a:gd name="adj" fmla="val 50000"/>
            </a:avLst>
          </a:prstGeom>
          <a:solidFill>
            <a:srgbClr val="EAF2FD"/>
          </a:solidFill>
          <a:ln/>
        </p:spPr>
      </p:sp>
      <p:sp>
        <p:nvSpPr>
          <p:cNvPr id="32" name="Text 26"/>
          <p:cNvSpPr/>
          <p:nvPr/>
        </p:nvSpPr>
        <p:spPr>
          <a:xfrm>
            <a:off x="6620256" y="5440680"/>
            <a:ext cx="1325880" cy="365760"/>
          </a:xfrm>
          <a:prstGeom prst="rect">
            <a:avLst/>
          </a:prstGeom>
          <a:noFill/>
          <a:ln/>
        </p:spPr>
        <p:txBody>
          <a:bodyPr wrap="square" lIns="0" tIns="0" rIns="0" bIns="0" rtlCol="0" anchor="ctr"/>
          <a:lstStyle/>
          <a:p>
            <a:pPr algn="ctr" indent="0" marL="0">
              <a:buNone/>
            </a:pPr>
            <a:r>
              <a:rPr lang="en-US" sz="1000" b="1" dirty="0">
                <a:solidFill>
                  <a:srgbClr val="2E6BE6"/>
                </a:solidFill>
                <a:latin typeface="Calibri" pitchFamily="34" charset="0"/>
                <a:ea typeface="Calibri" pitchFamily="34" charset="-122"/>
                <a:cs typeface="Calibri" pitchFamily="34" charset="-120"/>
              </a:rPr>
              <a:t>8 - 16 tuần</a:t>
            </a:r>
            <a:endParaRPr lang="en-US" sz="1000" dirty="0"/>
          </a:p>
        </p:txBody>
      </p:sp>
      <p:sp>
        <p:nvSpPr>
          <p:cNvPr id="33" name="Shape 27"/>
          <p:cNvSpPr/>
          <p:nvPr/>
        </p:nvSpPr>
        <p:spPr>
          <a:xfrm>
            <a:off x="9299448" y="2377440"/>
            <a:ext cx="457200" cy="457200"/>
          </a:xfrm>
          <a:prstGeom prst="ellipse">
            <a:avLst/>
          </a:prstGeom>
          <a:solidFill>
            <a:srgbClr val="2E6BE6"/>
          </a:solidFill>
          <a:ln/>
        </p:spPr>
      </p:sp>
      <p:sp>
        <p:nvSpPr>
          <p:cNvPr id="34" name="Text 28"/>
          <p:cNvSpPr/>
          <p:nvPr/>
        </p:nvSpPr>
        <p:spPr>
          <a:xfrm>
            <a:off x="9299448" y="2377440"/>
            <a:ext cx="457200" cy="457200"/>
          </a:xfrm>
          <a:prstGeom prst="rect">
            <a:avLst/>
          </a:prstGeom>
          <a:noFill/>
          <a:ln/>
        </p:spPr>
        <p:txBody>
          <a:bodyPr wrap="square" lIns="0" tIns="0" rIns="0" bIns="0" rtlCol="0" anchor="ctr"/>
          <a:lstStyle/>
          <a:p>
            <a:pPr algn="ctr" indent="0" marL="0">
              <a:buNone/>
            </a:pPr>
            <a:r>
              <a:rPr lang="en-US" sz="1600" b="1" dirty="0">
                <a:solidFill>
                  <a:srgbClr val="FFFFFF"/>
                </a:solidFill>
                <a:latin typeface="Trebuchet MS" pitchFamily="34" charset="0"/>
                <a:ea typeface="Trebuchet MS" pitchFamily="34" charset="-122"/>
                <a:cs typeface="Trebuchet MS" pitchFamily="34" charset="-120"/>
              </a:rPr>
              <a:t>4</a:t>
            </a:r>
            <a:endParaRPr lang="en-US" sz="1600" dirty="0"/>
          </a:p>
        </p:txBody>
      </p:sp>
      <p:sp>
        <p:nvSpPr>
          <p:cNvPr id="35" name="Shape 29"/>
          <p:cNvSpPr/>
          <p:nvPr/>
        </p:nvSpPr>
        <p:spPr>
          <a:xfrm>
            <a:off x="9162288" y="3063240"/>
            <a:ext cx="2651760" cy="2514600"/>
          </a:xfrm>
          <a:prstGeom prst="roundRect">
            <a:avLst>
              <a:gd name="adj" fmla="val 4364"/>
            </a:avLst>
          </a:prstGeom>
          <a:solidFill>
            <a:srgbClr val="FFFFFF"/>
          </a:solidFill>
          <a:ln w="12700">
            <a:solidFill>
              <a:srgbClr val="E1E9F5"/>
            </a:solidFill>
            <a:prstDash val="solid"/>
          </a:ln>
          <a:effectLst>
            <a:outerShdw sx="100000" sy="100000" kx="0" ky="0" algn="bl" rotWithShape="0" blurRad="127000" dist="38100" dir="5400000">
              <a:srgbClr val="0B1220">
                <a:alpha val="18000"/>
              </a:srgbClr>
            </a:outerShdw>
          </a:effectLst>
        </p:spPr>
      </p:sp>
      <p:sp>
        <p:nvSpPr>
          <p:cNvPr id="36" name="Shape 30"/>
          <p:cNvSpPr/>
          <p:nvPr/>
        </p:nvSpPr>
        <p:spPr>
          <a:xfrm>
            <a:off x="9491472" y="3337560"/>
            <a:ext cx="640080" cy="640080"/>
          </a:xfrm>
          <a:prstGeom prst="roundRect">
            <a:avLst>
              <a:gd name="adj" fmla="val 28000"/>
            </a:avLst>
          </a:prstGeom>
          <a:solidFill>
            <a:srgbClr val="2E6BE6"/>
          </a:solidFill>
          <a:ln/>
        </p:spPr>
      </p:sp>
      <p:pic>
        <p:nvPicPr>
          <p:cNvPr id="37" name="Image 4" descr="ic/deploy_w.png">    </p:cNvPr>
          <p:cNvPicPr>
            <a:picLocks noChangeAspect="1"/>
          </p:cNvPicPr>
          <p:nvPr/>
        </p:nvPicPr>
        <p:blipFill>
          <a:blip r:embed="rId5"/>
          <a:stretch>
            <a:fillRect/>
          </a:stretch>
        </p:blipFill>
        <p:spPr>
          <a:xfrm>
            <a:off x="9657893" y="3503981"/>
            <a:ext cx="307238" cy="307238"/>
          </a:xfrm>
          <a:prstGeom prst="rect">
            <a:avLst/>
          </a:prstGeom>
        </p:spPr>
      </p:pic>
      <p:sp>
        <p:nvSpPr>
          <p:cNvPr id="38" name="Text 31"/>
          <p:cNvSpPr/>
          <p:nvPr/>
        </p:nvSpPr>
        <p:spPr>
          <a:xfrm>
            <a:off x="9491472" y="4114800"/>
            <a:ext cx="2011680" cy="548640"/>
          </a:xfrm>
          <a:prstGeom prst="rect">
            <a:avLst/>
          </a:prstGeom>
          <a:noFill/>
          <a:ln/>
        </p:spPr>
        <p:txBody>
          <a:bodyPr wrap="square" lIns="0" tIns="0" rIns="0" bIns="0" rtlCol="0" anchor="t"/>
          <a:lstStyle/>
          <a:p>
            <a:pPr algn="l" indent="0" marL="0">
              <a:lnSpc>
                <a:spcPct val="105000"/>
              </a:lnSpc>
              <a:buNone/>
            </a:pPr>
            <a:r>
              <a:rPr lang="en-US" sz="1450" b="1" dirty="0">
                <a:solidFill>
                  <a:srgbClr val="14233E"/>
                </a:solidFill>
                <a:latin typeface="Trebuchet MS" pitchFamily="34" charset="0"/>
                <a:ea typeface="Trebuchet MS" pitchFamily="34" charset="-122"/>
                <a:cs typeface="Trebuchet MS" pitchFamily="34" charset="-120"/>
              </a:rPr>
              <a:t>Triển khai &amp; Vận hành</a:t>
            </a:r>
            <a:endParaRPr lang="en-US" sz="1450" dirty="0"/>
          </a:p>
        </p:txBody>
      </p:sp>
      <p:sp>
        <p:nvSpPr>
          <p:cNvPr id="39" name="Text 32"/>
          <p:cNvSpPr/>
          <p:nvPr/>
        </p:nvSpPr>
        <p:spPr>
          <a:xfrm>
            <a:off x="9491472" y="4709160"/>
            <a:ext cx="2048256" cy="640080"/>
          </a:xfrm>
          <a:prstGeom prst="rect">
            <a:avLst/>
          </a:prstGeom>
          <a:noFill/>
          <a:ln/>
        </p:spPr>
        <p:txBody>
          <a:bodyPr wrap="square" lIns="0" tIns="0" rIns="0" bIns="0" rtlCol="0" anchor="t"/>
          <a:lstStyle/>
          <a:p>
            <a:pPr algn="l" indent="0" marL="0">
              <a:lnSpc>
                <a:spcPct val="128000"/>
              </a:lnSpc>
              <a:buNone/>
            </a:pPr>
            <a:r>
              <a:rPr lang="en-US" sz="1080" dirty="0">
                <a:solidFill>
                  <a:srgbClr val="5B6C88"/>
                </a:solidFill>
                <a:latin typeface="Calibri" pitchFamily="34" charset="0"/>
                <a:ea typeface="Calibri" pitchFamily="34" charset="-122"/>
                <a:cs typeface="Calibri" pitchFamily="34" charset="-120"/>
              </a:rPr>
              <a:t>Go-live tối thiểu gián đoạn, đào tạo, giám sát &amp; hỗ trợ.</a:t>
            </a:r>
            <a:endParaRPr lang="en-US" sz="1080" dirty="0"/>
          </a:p>
        </p:txBody>
      </p:sp>
      <p:sp>
        <p:nvSpPr>
          <p:cNvPr id="40" name="Shape 33"/>
          <p:cNvSpPr/>
          <p:nvPr/>
        </p:nvSpPr>
        <p:spPr>
          <a:xfrm>
            <a:off x="9491472" y="5440680"/>
            <a:ext cx="1325880" cy="365760"/>
          </a:xfrm>
          <a:prstGeom prst="roundRect">
            <a:avLst>
              <a:gd name="adj" fmla="val 50000"/>
            </a:avLst>
          </a:prstGeom>
          <a:solidFill>
            <a:srgbClr val="EAF2FD"/>
          </a:solidFill>
          <a:ln/>
        </p:spPr>
      </p:sp>
      <p:sp>
        <p:nvSpPr>
          <p:cNvPr id="41" name="Text 34"/>
          <p:cNvSpPr/>
          <p:nvPr/>
        </p:nvSpPr>
        <p:spPr>
          <a:xfrm>
            <a:off x="9491472" y="5440680"/>
            <a:ext cx="1325880" cy="365760"/>
          </a:xfrm>
          <a:prstGeom prst="rect">
            <a:avLst/>
          </a:prstGeom>
          <a:noFill/>
          <a:ln/>
        </p:spPr>
        <p:txBody>
          <a:bodyPr wrap="square" lIns="0" tIns="0" rIns="0" bIns="0" rtlCol="0" anchor="ctr"/>
          <a:lstStyle/>
          <a:p>
            <a:pPr algn="ctr" indent="0" marL="0">
              <a:buNone/>
            </a:pPr>
            <a:r>
              <a:rPr lang="en-US" sz="1000" b="1" dirty="0">
                <a:solidFill>
                  <a:srgbClr val="2E6BE6"/>
                </a:solidFill>
                <a:latin typeface="Calibri" pitchFamily="34" charset="0"/>
                <a:ea typeface="Calibri" pitchFamily="34" charset="-122"/>
                <a:cs typeface="Calibri" pitchFamily="34" charset="-120"/>
              </a:rPr>
              <a:t>2 - 4 tuần</a:t>
            </a:r>
            <a:endParaRPr lang="en-US" sz="1000" dirty="0"/>
          </a:p>
        </p:txBody>
      </p:sp>
      <p:sp>
        <p:nvSpPr>
          <p:cNvPr id="42" name="Shape 35"/>
          <p:cNvSpPr/>
          <p:nvPr/>
        </p:nvSpPr>
        <p:spPr>
          <a:xfrm>
            <a:off x="548640" y="6437376"/>
            <a:ext cx="11091672" cy="0"/>
          </a:xfrm>
          <a:prstGeom prst="line">
            <a:avLst/>
          </a:prstGeom>
          <a:noFill/>
          <a:ln w="12700">
            <a:solidFill>
              <a:srgbClr val="E1E9F5"/>
            </a:solidFill>
            <a:prstDash val="solid"/>
          </a:ln>
        </p:spPr>
      </p:sp>
      <p:sp>
        <p:nvSpPr>
          <p:cNvPr id="43" name="Text 36"/>
          <p:cNvSpPr/>
          <p:nvPr/>
        </p:nvSpPr>
        <p:spPr>
          <a:xfrm>
            <a:off x="548640" y="6492240"/>
            <a:ext cx="6400800" cy="274320"/>
          </a:xfrm>
          <a:prstGeom prst="rect">
            <a:avLst/>
          </a:prstGeom>
          <a:noFill/>
          <a:ln/>
        </p:spPr>
        <p:txBody>
          <a:bodyPr wrap="square" lIns="0" tIns="0" rIns="0" bIns="0" rtlCol="0" anchor="ctr"/>
          <a:lstStyle/>
          <a:p>
            <a:pPr algn="l" indent="0" marL="0">
              <a:buNone/>
            </a:pPr>
            <a:r>
              <a:rPr lang="en-US" sz="850" b="1" spc="50" kern="0" dirty="0">
                <a:solidFill>
                  <a:srgbClr val="5B6C88"/>
                </a:solidFill>
                <a:latin typeface="Trebuchet MS" pitchFamily="34" charset="0"/>
                <a:ea typeface="Trebuchet MS" pitchFamily="34" charset="-122"/>
                <a:cs typeface="Trebuchet MS" pitchFamily="34" charset="-120"/>
              </a:rPr>
              <a:t>PKH TECH · Beyond Technology, Beyond Tomorrow</a:t>
            </a:r>
            <a:endParaRPr lang="en-US" sz="850" dirty="0"/>
          </a:p>
        </p:txBody>
      </p:sp>
      <p:sp>
        <p:nvSpPr>
          <p:cNvPr id="44" name="Text 37"/>
          <p:cNvSpPr/>
          <p:nvPr/>
        </p:nvSpPr>
        <p:spPr>
          <a:xfrm>
            <a:off x="8869680" y="6492240"/>
            <a:ext cx="2770632" cy="274320"/>
          </a:xfrm>
          <a:prstGeom prst="rect">
            <a:avLst/>
          </a:prstGeom>
          <a:noFill/>
          <a:ln/>
        </p:spPr>
        <p:txBody>
          <a:bodyPr wrap="square" lIns="0" tIns="0" rIns="0" bIns="0" rtlCol="0" anchor="ctr"/>
          <a:lstStyle/>
          <a:p>
            <a:pPr algn="r" indent="0" marL="0">
              <a:buNone/>
            </a:pPr>
            <a:r>
              <a:rPr lang="en-US" sz="850" b="1" dirty="0">
                <a:solidFill>
                  <a:srgbClr val="5B6C88"/>
                </a:solidFill>
                <a:latin typeface="Trebuchet MS" pitchFamily="34" charset="0"/>
                <a:ea typeface="Trebuchet MS" pitchFamily="34" charset="-122"/>
                <a:cs typeface="Trebuchet MS" pitchFamily="34" charset="-120"/>
              </a:rPr>
              <a:t>16 / 20</a:t>
            </a:r>
            <a:endParaRPr lang="en-US" sz="8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5F8FC"/>
        </a:solidFill>
      </p:bgPr>
    </p:bg>
    <p:spTree>
      <p:nvGrpSpPr>
        <p:cNvPr id="1" name=""/>
        <p:cNvGrpSpPr/>
        <p:nvPr/>
      </p:nvGrpSpPr>
      <p:grpSpPr>
        <a:xfrm>
          <a:off x="0" y="0"/>
          <a:ext cx="0" cy="0"/>
          <a:chOff x="0" y="0"/>
          <a:chExt cx="0" cy="0"/>
        </a:xfrm>
      </p:grpSpPr>
      <p:pic>
        <p:nvPicPr>
          <p:cNvPr id="2" name="Image 0" descr="ic/star_b.png">    </p:cNvPr>
          <p:cNvPicPr>
            <a:picLocks noChangeAspect="1"/>
          </p:cNvPicPr>
          <p:nvPr/>
        </p:nvPicPr>
        <p:blipFill>
          <a:blip r:embed="rId1"/>
          <a:stretch>
            <a:fillRect/>
          </a:stretch>
        </p:blipFill>
        <p:spPr>
          <a:xfrm>
            <a:off x="548640" y="566928"/>
            <a:ext cx="182880" cy="182880"/>
          </a:xfrm>
          <a:prstGeom prst="rect">
            <a:avLst/>
          </a:prstGeom>
        </p:spPr>
      </p:pic>
      <p:sp>
        <p:nvSpPr>
          <p:cNvPr id="3" name="Text 0"/>
          <p:cNvSpPr/>
          <p:nvPr/>
        </p:nvSpPr>
        <p:spPr>
          <a:xfrm>
            <a:off x="822960" y="502920"/>
            <a:ext cx="10058400" cy="310896"/>
          </a:xfrm>
          <a:prstGeom prst="rect">
            <a:avLst/>
          </a:prstGeom>
          <a:noFill/>
          <a:ln/>
        </p:spPr>
        <p:txBody>
          <a:bodyPr wrap="square" lIns="0" tIns="0" rIns="0" bIns="0" rtlCol="0" anchor="ctr"/>
          <a:lstStyle/>
          <a:p>
            <a:pPr algn="l" indent="0" marL="0">
              <a:buNone/>
            </a:pPr>
            <a:r>
              <a:rPr lang="en-US" sz="1150" b="1" spc="140" kern="0" dirty="0">
                <a:solidFill>
                  <a:srgbClr val="2E6BE6"/>
                </a:solidFill>
                <a:latin typeface="Trebuchet MS" pitchFamily="34" charset="0"/>
                <a:ea typeface="Trebuchet MS" pitchFamily="34" charset="-122"/>
                <a:cs typeface="Trebuchet MS" pitchFamily="34" charset="-120"/>
              </a:rPr>
              <a:t>CAM KẾT</a:t>
            </a:r>
            <a:endParaRPr lang="en-US" sz="1150" dirty="0"/>
          </a:p>
        </p:txBody>
      </p:sp>
      <p:sp>
        <p:nvSpPr>
          <p:cNvPr id="4" name="Text 1"/>
          <p:cNvSpPr/>
          <p:nvPr/>
        </p:nvSpPr>
        <p:spPr>
          <a:xfrm>
            <a:off x="548640" y="868680"/>
            <a:ext cx="11064240" cy="640080"/>
          </a:xfrm>
          <a:prstGeom prst="rect">
            <a:avLst/>
          </a:prstGeom>
          <a:noFill/>
          <a:ln/>
        </p:spPr>
        <p:txBody>
          <a:bodyPr wrap="square" lIns="0" tIns="0" rIns="0" bIns="0" rtlCol="0" anchor="ctr"/>
          <a:lstStyle/>
          <a:p>
            <a:pPr algn="l" indent="0" marL="0">
              <a:buNone/>
            </a:pPr>
            <a:r>
              <a:rPr lang="en-US" sz="2900" b="1" dirty="0">
                <a:solidFill>
                  <a:srgbClr val="14233E"/>
                </a:solidFill>
                <a:latin typeface="Trebuchet MS" pitchFamily="34" charset="0"/>
                <a:ea typeface="Trebuchet MS" pitchFamily="34" charset="-122"/>
                <a:cs typeface="Trebuchet MS" pitchFamily="34" charset="-120"/>
              </a:rPr>
              <a:t>Nguyên tắc cốt lõi &amp; kết quả đạt được</a:t>
            </a:r>
            <a:endParaRPr lang="en-US" sz="2900" dirty="0"/>
          </a:p>
        </p:txBody>
      </p:sp>
      <p:sp>
        <p:nvSpPr>
          <p:cNvPr id="5" name="Shape 2"/>
          <p:cNvSpPr/>
          <p:nvPr/>
        </p:nvSpPr>
        <p:spPr>
          <a:xfrm>
            <a:off x="548640" y="1828800"/>
            <a:ext cx="2651760" cy="2148840"/>
          </a:xfrm>
          <a:prstGeom prst="roundRect">
            <a:avLst>
              <a:gd name="adj" fmla="val 5106"/>
            </a:avLst>
          </a:prstGeom>
          <a:solidFill>
            <a:srgbClr val="FFFFFF"/>
          </a:solidFill>
          <a:ln w="12700">
            <a:solidFill>
              <a:srgbClr val="E1E9F5"/>
            </a:solidFill>
            <a:prstDash val="solid"/>
          </a:ln>
          <a:effectLst>
            <a:outerShdw sx="100000" sy="100000" kx="0" ky="0" algn="bl" rotWithShape="0" blurRad="127000" dist="38100" dir="5400000">
              <a:srgbClr val="0B1220">
                <a:alpha val="18000"/>
              </a:srgbClr>
            </a:outerShdw>
          </a:effectLst>
        </p:spPr>
      </p:sp>
      <p:sp>
        <p:nvSpPr>
          <p:cNvPr id="6" name="Shape 3"/>
          <p:cNvSpPr/>
          <p:nvPr/>
        </p:nvSpPr>
        <p:spPr>
          <a:xfrm>
            <a:off x="877824" y="2103120"/>
            <a:ext cx="685800" cy="685800"/>
          </a:xfrm>
          <a:prstGeom prst="roundRect">
            <a:avLst>
              <a:gd name="adj" fmla="val 28000"/>
            </a:avLst>
          </a:prstGeom>
          <a:solidFill>
            <a:srgbClr val="2E6BE6"/>
          </a:solidFill>
          <a:ln/>
        </p:spPr>
      </p:sp>
      <p:pic>
        <p:nvPicPr>
          <p:cNvPr id="7" name="Image 1" descr="ic/human_w.png">    </p:cNvPr>
          <p:cNvPicPr>
            <a:picLocks noChangeAspect="1"/>
          </p:cNvPicPr>
          <p:nvPr/>
        </p:nvPicPr>
        <p:blipFill>
          <a:blip r:embed="rId2"/>
          <a:stretch>
            <a:fillRect/>
          </a:stretch>
        </p:blipFill>
        <p:spPr>
          <a:xfrm>
            <a:off x="1056132" y="2281428"/>
            <a:ext cx="329184" cy="329184"/>
          </a:xfrm>
          <a:prstGeom prst="rect">
            <a:avLst/>
          </a:prstGeom>
        </p:spPr>
      </p:pic>
      <p:sp>
        <p:nvSpPr>
          <p:cNvPr id="8" name="Text 4"/>
          <p:cNvSpPr/>
          <p:nvPr/>
        </p:nvSpPr>
        <p:spPr>
          <a:xfrm>
            <a:off x="877824" y="2926080"/>
            <a:ext cx="2011680" cy="365760"/>
          </a:xfrm>
          <a:prstGeom prst="rect">
            <a:avLst/>
          </a:prstGeom>
          <a:noFill/>
          <a:ln/>
        </p:spPr>
        <p:txBody>
          <a:bodyPr wrap="square" lIns="0" tIns="0" rIns="0" bIns="0" rtlCol="0" anchor="ctr"/>
          <a:lstStyle/>
          <a:p>
            <a:pPr algn="l" indent="0" marL="0">
              <a:buNone/>
            </a:pPr>
            <a:r>
              <a:rPr lang="en-US" sz="1400" b="1" dirty="0">
                <a:solidFill>
                  <a:srgbClr val="14233E"/>
                </a:solidFill>
                <a:latin typeface="Trebuchet MS" pitchFamily="34" charset="0"/>
                <a:ea typeface="Trebuchet MS" pitchFamily="34" charset="-122"/>
                <a:cs typeface="Trebuchet MS" pitchFamily="34" charset="-120"/>
              </a:rPr>
              <a:t>Human-Centered</a:t>
            </a:r>
            <a:endParaRPr lang="en-US" sz="1400" dirty="0"/>
          </a:p>
        </p:txBody>
      </p:sp>
      <p:sp>
        <p:nvSpPr>
          <p:cNvPr id="9" name="Text 5"/>
          <p:cNvSpPr/>
          <p:nvPr/>
        </p:nvSpPr>
        <p:spPr>
          <a:xfrm>
            <a:off x="877824" y="3291840"/>
            <a:ext cx="2048256" cy="640080"/>
          </a:xfrm>
          <a:prstGeom prst="rect">
            <a:avLst/>
          </a:prstGeom>
          <a:noFill/>
          <a:ln/>
        </p:spPr>
        <p:txBody>
          <a:bodyPr wrap="square" lIns="0" tIns="0" rIns="0" bIns="0" rtlCol="0" anchor="t"/>
          <a:lstStyle/>
          <a:p>
            <a:pPr algn="l" indent="0" marL="0">
              <a:lnSpc>
                <a:spcPct val="128000"/>
              </a:lnSpc>
              <a:buNone/>
            </a:pPr>
            <a:r>
              <a:rPr lang="en-US" sz="1080" dirty="0">
                <a:solidFill>
                  <a:srgbClr val="5B6C88"/>
                </a:solidFill>
                <a:latin typeface="Calibri" pitchFamily="34" charset="0"/>
                <a:ea typeface="Calibri" pitchFamily="34" charset="-122"/>
                <a:cs typeface="Calibri" pitchFamily="34" charset="-120"/>
              </a:rPr>
              <a:t>Đặt người dùng làm trung tâm mọi thiết kế.</a:t>
            </a:r>
            <a:endParaRPr lang="en-US" sz="1080" dirty="0"/>
          </a:p>
        </p:txBody>
      </p:sp>
      <p:sp>
        <p:nvSpPr>
          <p:cNvPr id="10" name="Shape 6"/>
          <p:cNvSpPr/>
          <p:nvPr/>
        </p:nvSpPr>
        <p:spPr>
          <a:xfrm>
            <a:off x="3419856" y="1828800"/>
            <a:ext cx="2651760" cy="2148840"/>
          </a:xfrm>
          <a:prstGeom prst="roundRect">
            <a:avLst>
              <a:gd name="adj" fmla="val 5106"/>
            </a:avLst>
          </a:prstGeom>
          <a:solidFill>
            <a:srgbClr val="FFFFFF"/>
          </a:solidFill>
          <a:ln w="12700">
            <a:solidFill>
              <a:srgbClr val="E1E9F5"/>
            </a:solidFill>
            <a:prstDash val="solid"/>
          </a:ln>
          <a:effectLst>
            <a:outerShdw sx="100000" sy="100000" kx="0" ky="0" algn="bl" rotWithShape="0" blurRad="127000" dist="38100" dir="5400000">
              <a:srgbClr val="0B1220">
                <a:alpha val="18000"/>
              </a:srgbClr>
            </a:outerShdw>
          </a:effectLst>
        </p:spPr>
      </p:sp>
      <p:sp>
        <p:nvSpPr>
          <p:cNvPr id="11" name="Shape 7"/>
          <p:cNvSpPr/>
          <p:nvPr/>
        </p:nvSpPr>
        <p:spPr>
          <a:xfrm>
            <a:off x="3749040" y="2103120"/>
            <a:ext cx="685800" cy="685800"/>
          </a:xfrm>
          <a:prstGeom prst="roundRect">
            <a:avLst>
              <a:gd name="adj" fmla="val 28000"/>
            </a:avLst>
          </a:prstGeom>
          <a:solidFill>
            <a:srgbClr val="2E6BE6"/>
          </a:solidFill>
          <a:ln/>
        </p:spPr>
      </p:sp>
      <p:pic>
        <p:nvPicPr>
          <p:cNvPr id="12" name="Image 2" descr="ic/iterate_w.png">    </p:cNvPr>
          <p:cNvPicPr>
            <a:picLocks noChangeAspect="1"/>
          </p:cNvPicPr>
          <p:nvPr/>
        </p:nvPicPr>
        <p:blipFill>
          <a:blip r:embed="rId3"/>
          <a:stretch>
            <a:fillRect/>
          </a:stretch>
        </p:blipFill>
        <p:spPr>
          <a:xfrm>
            <a:off x="3927348" y="2281428"/>
            <a:ext cx="329184" cy="329184"/>
          </a:xfrm>
          <a:prstGeom prst="rect">
            <a:avLst/>
          </a:prstGeom>
        </p:spPr>
      </p:pic>
      <p:sp>
        <p:nvSpPr>
          <p:cNvPr id="13" name="Text 8"/>
          <p:cNvSpPr/>
          <p:nvPr/>
        </p:nvSpPr>
        <p:spPr>
          <a:xfrm>
            <a:off x="3749040" y="2926080"/>
            <a:ext cx="2011680" cy="365760"/>
          </a:xfrm>
          <a:prstGeom prst="rect">
            <a:avLst/>
          </a:prstGeom>
          <a:noFill/>
          <a:ln/>
        </p:spPr>
        <p:txBody>
          <a:bodyPr wrap="square" lIns="0" tIns="0" rIns="0" bIns="0" rtlCol="0" anchor="ctr"/>
          <a:lstStyle/>
          <a:p>
            <a:pPr algn="l" indent="0" marL="0">
              <a:buNone/>
            </a:pPr>
            <a:r>
              <a:rPr lang="en-US" sz="1400" b="1" dirty="0">
                <a:solidFill>
                  <a:srgbClr val="14233E"/>
                </a:solidFill>
                <a:latin typeface="Trebuchet MS" pitchFamily="34" charset="0"/>
                <a:ea typeface="Trebuchet MS" pitchFamily="34" charset="-122"/>
                <a:cs typeface="Trebuchet MS" pitchFamily="34" charset="-120"/>
              </a:rPr>
              <a:t>Agile &amp; Lặp</a:t>
            </a:r>
            <a:endParaRPr lang="en-US" sz="1400" dirty="0"/>
          </a:p>
        </p:txBody>
      </p:sp>
      <p:sp>
        <p:nvSpPr>
          <p:cNvPr id="14" name="Text 9"/>
          <p:cNvSpPr/>
          <p:nvPr/>
        </p:nvSpPr>
        <p:spPr>
          <a:xfrm>
            <a:off x="3749040" y="3291840"/>
            <a:ext cx="2048256" cy="640080"/>
          </a:xfrm>
          <a:prstGeom prst="rect">
            <a:avLst/>
          </a:prstGeom>
          <a:noFill/>
          <a:ln/>
        </p:spPr>
        <p:txBody>
          <a:bodyPr wrap="square" lIns="0" tIns="0" rIns="0" bIns="0" rtlCol="0" anchor="t"/>
          <a:lstStyle/>
          <a:p>
            <a:pPr algn="l" indent="0" marL="0">
              <a:lnSpc>
                <a:spcPct val="128000"/>
              </a:lnSpc>
              <a:buNone/>
            </a:pPr>
            <a:r>
              <a:rPr lang="en-US" sz="1080" dirty="0">
                <a:solidFill>
                  <a:srgbClr val="5B6C88"/>
                </a:solidFill>
                <a:latin typeface="Calibri" pitchFamily="34" charset="0"/>
                <a:ea typeface="Calibri" pitchFamily="34" charset="-122"/>
                <a:cs typeface="Calibri" pitchFamily="34" charset="-120"/>
              </a:rPr>
              <a:t>Phát triển linh hoạt, cải tiến liên tục.</a:t>
            </a:r>
            <a:endParaRPr lang="en-US" sz="1080" dirty="0"/>
          </a:p>
        </p:txBody>
      </p:sp>
      <p:sp>
        <p:nvSpPr>
          <p:cNvPr id="15" name="Shape 10"/>
          <p:cNvSpPr/>
          <p:nvPr/>
        </p:nvSpPr>
        <p:spPr>
          <a:xfrm>
            <a:off x="6291072" y="1828800"/>
            <a:ext cx="2651760" cy="2148840"/>
          </a:xfrm>
          <a:prstGeom prst="roundRect">
            <a:avLst>
              <a:gd name="adj" fmla="val 5106"/>
            </a:avLst>
          </a:prstGeom>
          <a:solidFill>
            <a:srgbClr val="FFFFFF"/>
          </a:solidFill>
          <a:ln w="12700">
            <a:solidFill>
              <a:srgbClr val="E1E9F5"/>
            </a:solidFill>
            <a:prstDash val="solid"/>
          </a:ln>
          <a:effectLst>
            <a:outerShdw sx="100000" sy="100000" kx="0" ky="0" algn="bl" rotWithShape="0" blurRad="127000" dist="38100" dir="5400000">
              <a:srgbClr val="0B1220">
                <a:alpha val="18000"/>
              </a:srgbClr>
            </a:outerShdw>
          </a:effectLst>
        </p:spPr>
      </p:sp>
      <p:sp>
        <p:nvSpPr>
          <p:cNvPr id="16" name="Shape 11"/>
          <p:cNvSpPr/>
          <p:nvPr/>
        </p:nvSpPr>
        <p:spPr>
          <a:xfrm>
            <a:off x="6620256" y="2103120"/>
            <a:ext cx="685800" cy="685800"/>
          </a:xfrm>
          <a:prstGeom prst="roundRect">
            <a:avLst>
              <a:gd name="adj" fmla="val 28000"/>
            </a:avLst>
          </a:prstGeom>
          <a:solidFill>
            <a:srgbClr val="2E6BE6"/>
          </a:solidFill>
          <a:ln/>
        </p:spPr>
      </p:sp>
      <p:pic>
        <p:nvPicPr>
          <p:cNvPr id="17" name="Image 3" descr="ic/ddriven_w.png">    </p:cNvPr>
          <p:cNvPicPr>
            <a:picLocks noChangeAspect="1"/>
          </p:cNvPicPr>
          <p:nvPr/>
        </p:nvPicPr>
        <p:blipFill>
          <a:blip r:embed="rId4"/>
          <a:stretch>
            <a:fillRect/>
          </a:stretch>
        </p:blipFill>
        <p:spPr>
          <a:xfrm>
            <a:off x="6798564" y="2281428"/>
            <a:ext cx="329184" cy="329184"/>
          </a:xfrm>
          <a:prstGeom prst="rect">
            <a:avLst/>
          </a:prstGeom>
        </p:spPr>
      </p:pic>
      <p:sp>
        <p:nvSpPr>
          <p:cNvPr id="18" name="Text 12"/>
          <p:cNvSpPr/>
          <p:nvPr/>
        </p:nvSpPr>
        <p:spPr>
          <a:xfrm>
            <a:off x="6620256" y="2926080"/>
            <a:ext cx="2011680" cy="365760"/>
          </a:xfrm>
          <a:prstGeom prst="rect">
            <a:avLst/>
          </a:prstGeom>
          <a:noFill/>
          <a:ln/>
        </p:spPr>
        <p:txBody>
          <a:bodyPr wrap="square" lIns="0" tIns="0" rIns="0" bIns="0" rtlCol="0" anchor="ctr"/>
          <a:lstStyle/>
          <a:p>
            <a:pPr algn="l" indent="0" marL="0">
              <a:buNone/>
            </a:pPr>
            <a:r>
              <a:rPr lang="en-US" sz="1400" b="1" dirty="0">
                <a:solidFill>
                  <a:srgbClr val="14233E"/>
                </a:solidFill>
                <a:latin typeface="Trebuchet MS" pitchFamily="34" charset="0"/>
                <a:ea typeface="Trebuchet MS" pitchFamily="34" charset="-122"/>
                <a:cs typeface="Trebuchet MS" pitchFamily="34" charset="-120"/>
              </a:rPr>
              <a:t>Data-Driven</a:t>
            </a:r>
            <a:endParaRPr lang="en-US" sz="1400" dirty="0"/>
          </a:p>
        </p:txBody>
      </p:sp>
      <p:sp>
        <p:nvSpPr>
          <p:cNvPr id="19" name="Text 13"/>
          <p:cNvSpPr/>
          <p:nvPr/>
        </p:nvSpPr>
        <p:spPr>
          <a:xfrm>
            <a:off x="6620256" y="3291840"/>
            <a:ext cx="2048256" cy="640080"/>
          </a:xfrm>
          <a:prstGeom prst="rect">
            <a:avLst/>
          </a:prstGeom>
          <a:noFill/>
          <a:ln/>
        </p:spPr>
        <p:txBody>
          <a:bodyPr wrap="square" lIns="0" tIns="0" rIns="0" bIns="0" rtlCol="0" anchor="t"/>
          <a:lstStyle/>
          <a:p>
            <a:pPr algn="l" indent="0" marL="0">
              <a:lnSpc>
                <a:spcPct val="128000"/>
              </a:lnSpc>
              <a:buNone/>
            </a:pPr>
            <a:r>
              <a:rPr lang="en-US" sz="1080" dirty="0">
                <a:solidFill>
                  <a:srgbClr val="5B6C88"/>
                </a:solidFill>
                <a:latin typeface="Calibri" pitchFamily="34" charset="0"/>
                <a:ea typeface="Calibri" pitchFamily="34" charset="-122"/>
                <a:cs typeface="Calibri" pitchFamily="34" charset="-120"/>
              </a:rPr>
              <a:t>Quyết định dựa trên dữ liệu đo lường được.</a:t>
            </a:r>
            <a:endParaRPr lang="en-US" sz="1080" dirty="0"/>
          </a:p>
        </p:txBody>
      </p:sp>
      <p:sp>
        <p:nvSpPr>
          <p:cNvPr id="20" name="Shape 14"/>
          <p:cNvSpPr/>
          <p:nvPr/>
        </p:nvSpPr>
        <p:spPr>
          <a:xfrm>
            <a:off x="9162288" y="1828800"/>
            <a:ext cx="2651760" cy="2148840"/>
          </a:xfrm>
          <a:prstGeom prst="roundRect">
            <a:avLst>
              <a:gd name="adj" fmla="val 5106"/>
            </a:avLst>
          </a:prstGeom>
          <a:solidFill>
            <a:srgbClr val="FFFFFF"/>
          </a:solidFill>
          <a:ln w="12700">
            <a:solidFill>
              <a:srgbClr val="E1E9F5"/>
            </a:solidFill>
            <a:prstDash val="solid"/>
          </a:ln>
          <a:effectLst>
            <a:outerShdw sx="100000" sy="100000" kx="0" ky="0" algn="bl" rotWithShape="0" blurRad="127000" dist="38100" dir="5400000">
              <a:srgbClr val="0B1220">
                <a:alpha val="18000"/>
              </a:srgbClr>
            </a:outerShdw>
          </a:effectLst>
        </p:spPr>
      </p:sp>
      <p:sp>
        <p:nvSpPr>
          <p:cNvPr id="21" name="Shape 15"/>
          <p:cNvSpPr/>
          <p:nvPr/>
        </p:nvSpPr>
        <p:spPr>
          <a:xfrm>
            <a:off x="9491472" y="2103120"/>
            <a:ext cx="685800" cy="685800"/>
          </a:xfrm>
          <a:prstGeom prst="roundRect">
            <a:avLst>
              <a:gd name="adj" fmla="val 28000"/>
            </a:avLst>
          </a:prstGeom>
          <a:solidFill>
            <a:srgbClr val="2E6BE6"/>
          </a:solidFill>
          <a:ln/>
        </p:spPr>
      </p:sp>
      <p:pic>
        <p:nvPicPr>
          <p:cNvPr id="22" name="Image 4" descr="ic/quality_w.png">    </p:cNvPr>
          <p:cNvPicPr>
            <a:picLocks noChangeAspect="1"/>
          </p:cNvPicPr>
          <p:nvPr/>
        </p:nvPicPr>
        <p:blipFill>
          <a:blip r:embed="rId5"/>
          <a:stretch>
            <a:fillRect/>
          </a:stretch>
        </p:blipFill>
        <p:spPr>
          <a:xfrm>
            <a:off x="9669780" y="2281428"/>
            <a:ext cx="329184" cy="329184"/>
          </a:xfrm>
          <a:prstGeom prst="rect">
            <a:avLst/>
          </a:prstGeom>
        </p:spPr>
      </p:pic>
      <p:sp>
        <p:nvSpPr>
          <p:cNvPr id="23" name="Text 16"/>
          <p:cNvSpPr/>
          <p:nvPr/>
        </p:nvSpPr>
        <p:spPr>
          <a:xfrm>
            <a:off x="9491472" y="2926080"/>
            <a:ext cx="2011680" cy="365760"/>
          </a:xfrm>
          <a:prstGeom prst="rect">
            <a:avLst/>
          </a:prstGeom>
          <a:noFill/>
          <a:ln/>
        </p:spPr>
        <p:txBody>
          <a:bodyPr wrap="square" lIns="0" tIns="0" rIns="0" bIns="0" rtlCol="0" anchor="ctr"/>
          <a:lstStyle/>
          <a:p>
            <a:pPr algn="l" indent="0" marL="0">
              <a:buNone/>
            </a:pPr>
            <a:r>
              <a:rPr lang="en-US" sz="1400" b="1" dirty="0">
                <a:solidFill>
                  <a:srgbClr val="14233E"/>
                </a:solidFill>
                <a:latin typeface="Trebuchet MS" pitchFamily="34" charset="0"/>
                <a:ea typeface="Trebuchet MS" pitchFamily="34" charset="-122"/>
                <a:cs typeface="Trebuchet MS" pitchFamily="34" charset="-120"/>
              </a:rPr>
              <a:t>Quality First</a:t>
            </a:r>
            <a:endParaRPr lang="en-US" sz="1400" dirty="0"/>
          </a:p>
        </p:txBody>
      </p:sp>
      <p:sp>
        <p:nvSpPr>
          <p:cNvPr id="24" name="Text 17"/>
          <p:cNvSpPr/>
          <p:nvPr/>
        </p:nvSpPr>
        <p:spPr>
          <a:xfrm>
            <a:off x="9491472" y="3291840"/>
            <a:ext cx="2048256" cy="640080"/>
          </a:xfrm>
          <a:prstGeom prst="rect">
            <a:avLst/>
          </a:prstGeom>
          <a:noFill/>
          <a:ln/>
        </p:spPr>
        <p:txBody>
          <a:bodyPr wrap="square" lIns="0" tIns="0" rIns="0" bIns="0" rtlCol="0" anchor="t"/>
          <a:lstStyle/>
          <a:p>
            <a:pPr algn="l" indent="0" marL="0">
              <a:lnSpc>
                <a:spcPct val="128000"/>
              </a:lnSpc>
              <a:buNone/>
            </a:pPr>
            <a:r>
              <a:rPr lang="en-US" sz="1080" dirty="0">
                <a:solidFill>
                  <a:srgbClr val="5B6C88"/>
                </a:solidFill>
                <a:latin typeface="Calibri" pitchFamily="34" charset="0"/>
                <a:ea typeface="Calibri" pitchFamily="34" charset="-122"/>
                <a:cs typeface="Calibri" pitchFamily="34" charset="-120"/>
              </a:rPr>
              <a:t>Kiểm thử &amp; review nghiêm ngặt, chất lượng cao.</a:t>
            </a:r>
            <a:endParaRPr lang="en-US" sz="1080" dirty="0"/>
          </a:p>
        </p:txBody>
      </p:sp>
      <p:sp>
        <p:nvSpPr>
          <p:cNvPr id="25" name="Shape 18"/>
          <p:cNvSpPr/>
          <p:nvPr/>
        </p:nvSpPr>
        <p:spPr>
          <a:xfrm>
            <a:off x="548640" y="4251960"/>
            <a:ext cx="11091672" cy="1737360"/>
          </a:xfrm>
          <a:prstGeom prst="roundRect">
            <a:avLst>
              <a:gd name="adj" fmla="val 7368"/>
            </a:avLst>
          </a:prstGeom>
          <a:solidFill>
            <a:srgbClr val="0E1A30"/>
          </a:solidFill>
          <a:ln/>
        </p:spPr>
      </p:sp>
      <p:sp>
        <p:nvSpPr>
          <p:cNvPr id="26" name="Text 19"/>
          <p:cNvSpPr/>
          <p:nvPr/>
        </p:nvSpPr>
        <p:spPr>
          <a:xfrm>
            <a:off x="868680" y="4434840"/>
            <a:ext cx="10058400" cy="310896"/>
          </a:xfrm>
          <a:prstGeom prst="rect">
            <a:avLst/>
          </a:prstGeom>
          <a:noFill/>
          <a:ln/>
        </p:spPr>
        <p:txBody>
          <a:bodyPr wrap="square" lIns="0" tIns="0" rIns="0" bIns="0" rtlCol="0" anchor="ctr"/>
          <a:lstStyle/>
          <a:p>
            <a:pPr algn="l" indent="0" marL="0">
              <a:buNone/>
            </a:pPr>
            <a:r>
              <a:rPr lang="en-US" sz="1100" b="1" spc="100" kern="0" dirty="0">
                <a:solidFill>
                  <a:srgbClr val="5AA0FF"/>
                </a:solidFill>
                <a:latin typeface="Trebuchet MS" pitchFamily="34" charset="0"/>
                <a:ea typeface="Trebuchet MS" pitchFamily="34" charset="-122"/>
                <a:cs typeface="Trebuchet MS" pitchFamily="34" charset="-120"/>
              </a:rPr>
              <a:t>KẾT QUẢ ĐẠT ĐƯỢC</a:t>
            </a:r>
            <a:endParaRPr lang="en-US" sz="1100" dirty="0"/>
          </a:p>
        </p:txBody>
      </p:sp>
      <p:sp>
        <p:nvSpPr>
          <p:cNvPr id="27" name="Text 20"/>
          <p:cNvSpPr/>
          <p:nvPr/>
        </p:nvSpPr>
        <p:spPr>
          <a:xfrm>
            <a:off x="1097280" y="4800600"/>
            <a:ext cx="3383280" cy="777240"/>
          </a:xfrm>
          <a:prstGeom prst="rect">
            <a:avLst/>
          </a:prstGeom>
          <a:noFill/>
          <a:ln/>
        </p:spPr>
        <p:txBody>
          <a:bodyPr wrap="square" lIns="0" tIns="0" rIns="0" bIns="0" rtlCol="0" anchor="ctr"/>
          <a:lstStyle/>
          <a:p>
            <a:pPr algn="l" indent="0" marL="0">
              <a:buNone/>
            </a:pPr>
            <a:r>
              <a:rPr lang="en-US" sz="4400" b="1" dirty="0">
                <a:solidFill>
                  <a:srgbClr val="FFFFFF"/>
                </a:solidFill>
                <a:latin typeface="Trebuchet MS" pitchFamily="34" charset="0"/>
                <a:ea typeface="Trebuchet MS" pitchFamily="34" charset="-122"/>
                <a:cs typeface="Trebuchet MS" pitchFamily="34" charset="-120"/>
              </a:rPr>
              <a:t>95%</a:t>
            </a:r>
            <a:endParaRPr lang="en-US" sz="4400" dirty="0"/>
          </a:p>
        </p:txBody>
      </p:sp>
      <p:sp>
        <p:nvSpPr>
          <p:cNvPr id="28" name="Text 21"/>
          <p:cNvSpPr/>
          <p:nvPr/>
        </p:nvSpPr>
        <p:spPr>
          <a:xfrm>
            <a:off x="1097280" y="5596128"/>
            <a:ext cx="3383280" cy="310896"/>
          </a:xfrm>
          <a:prstGeom prst="rect">
            <a:avLst/>
          </a:prstGeom>
          <a:noFill/>
          <a:ln/>
        </p:spPr>
        <p:txBody>
          <a:bodyPr wrap="square" lIns="0" tIns="0" rIns="0" bIns="0" rtlCol="0" anchor="ctr"/>
          <a:lstStyle/>
          <a:p>
            <a:pPr algn="l" indent="0" marL="0">
              <a:buNone/>
            </a:pPr>
            <a:r>
              <a:rPr lang="en-US" sz="1150" dirty="0">
                <a:solidFill>
                  <a:srgbClr val="DCE6FA"/>
                </a:solidFill>
                <a:latin typeface="Calibri" pitchFamily="34" charset="0"/>
                <a:ea typeface="Calibri" pitchFamily="34" charset="-122"/>
                <a:cs typeface="Calibri" pitchFamily="34" charset="-120"/>
              </a:rPr>
              <a:t>Dự án hoàn thành đúng hạn</a:t>
            </a:r>
            <a:endParaRPr lang="en-US" sz="1150" dirty="0"/>
          </a:p>
        </p:txBody>
      </p:sp>
      <p:sp>
        <p:nvSpPr>
          <p:cNvPr id="29" name="Shape 22"/>
          <p:cNvSpPr/>
          <p:nvPr/>
        </p:nvSpPr>
        <p:spPr>
          <a:xfrm>
            <a:off x="4389120" y="4892040"/>
            <a:ext cx="0" cy="822960"/>
          </a:xfrm>
          <a:prstGeom prst="line">
            <a:avLst/>
          </a:prstGeom>
          <a:noFill/>
          <a:ln w="12700">
            <a:solidFill>
              <a:srgbClr val="2A3F68"/>
            </a:solidFill>
            <a:prstDash val="solid"/>
          </a:ln>
        </p:spPr>
      </p:sp>
      <p:sp>
        <p:nvSpPr>
          <p:cNvPr id="30" name="Text 23"/>
          <p:cNvSpPr/>
          <p:nvPr/>
        </p:nvSpPr>
        <p:spPr>
          <a:xfrm>
            <a:off x="4709160" y="4800600"/>
            <a:ext cx="3383280" cy="777240"/>
          </a:xfrm>
          <a:prstGeom prst="rect">
            <a:avLst/>
          </a:prstGeom>
          <a:noFill/>
          <a:ln/>
        </p:spPr>
        <p:txBody>
          <a:bodyPr wrap="square" lIns="0" tIns="0" rIns="0" bIns="0" rtlCol="0" anchor="ctr"/>
          <a:lstStyle/>
          <a:p>
            <a:pPr algn="l" indent="0" marL="0">
              <a:buNone/>
            </a:pPr>
            <a:r>
              <a:rPr lang="en-US" sz="4400" b="1" dirty="0">
                <a:solidFill>
                  <a:srgbClr val="FFFFFF"/>
                </a:solidFill>
                <a:latin typeface="Trebuchet MS" pitchFamily="34" charset="0"/>
                <a:ea typeface="Trebuchet MS" pitchFamily="34" charset="-122"/>
                <a:cs typeface="Trebuchet MS" pitchFamily="34" charset="-120"/>
              </a:rPr>
              <a:t>40%</a:t>
            </a:r>
            <a:endParaRPr lang="en-US" sz="4400" dirty="0"/>
          </a:p>
        </p:txBody>
      </p:sp>
      <p:sp>
        <p:nvSpPr>
          <p:cNvPr id="31" name="Text 24"/>
          <p:cNvSpPr/>
          <p:nvPr/>
        </p:nvSpPr>
        <p:spPr>
          <a:xfrm>
            <a:off x="4709160" y="5596128"/>
            <a:ext cx="3383280" cy="310896"/>
          </a:xfrm>
          <a:prstGeom prst="rect">
            <a:avLst/>
          </a:prstGeom>
          <a:noFill/>
          <a:ln/>
        </p:spPr>
        <p:txBody>
          <a:bodyPr wrap="square" lIns="0" tIns="0" rIns="0" bIns="0" rtlCol="0" anchor="ctr"/>
          <a:lstStyle/>
          <a:p>
            <a:pPr algn="l" indent="0" marL="0">
              <a:buNone/>
            </a:pPr>
            <a:r>
              <a:rPr lang="en-US" sz="1150" dirty="0">
                <a:solidFill>
                  <a:srgbClr val="DCE6FA"/>
                </a:solidFill>
                <a:latin typeface="Calibri" pitchFamily="34" charset="0"/>
                <a:ea typeface="Calibri" pitchFamily="34" charset="-122"/>
                <a:cs typeface="Calibri" pitchFamily="34" charset="-120"/>
              </a:rPr>
              <a:t>Tăng năng suất trung bình</a:t>
            </a:r>
            <a:endParaRPr lang="en-US" sz="1150" dirty="0"/>
          </a:p>
        </p:txBody>
      </p:sp>
      <p:sp>
        <p:nvSpPr>
          <p:cNvPr id="32" name="Shape 25"/>
          <p:cNvSpPr/>
          <p:nvPr/>
        </p:nvSpPr>
        <p:spPr>
          <a:xfrm>
            <a:off x="8001000" y="4892040"/>
            <a:ext cx="0" cy="822960"/>
          </a:xfrm>
          <a:prstGeom prst="line">
            <a:avLst/>
          </a:prstGeom>
          <a:noFill/>
          <a:ln w="12700">
            <a:solidFill>
              <a:srgbClr val="2A3F68"/>
            </a:solidFill>
            <a:prstDash val="solid"/>
          </a:ln>
        </p:spPr>
      </p:sp>
      <p:sp>
        <p:nvSpPr>
          <p:cNvPr id="33" name="Text 26"/>
          <p:cNvSpPr/>
          <p:nvPr/>
        </p:nvSpPr>
        <p:spPr>
          <a:xfrm>
            <a:off x="8321040" y="4800600"/>
            <a:ext cx="3383280" cy="777240"/>
          </a:xfrm>
          <a:prstGeom prst="rect">
            <a:avLst/>
          </a:prstGeom>
          <a:noFill/>
          <a:ln/>
        </p:spPr>
        <p:txBody>
          <a:bodyPr wrap="square" lIns="0" tIns="0" rIns="0" bIns="0" rtlCol="0" anchor="ctr"/>
          <a:lstStyle/>
          <a:p>
            <a:pPr algn="l" indent="0" marL="0">
              <a:buNone/>
            </a:pPr>
            <a:r>
              <a:rPr lang="en-US" sz="4400" b="1" dirty="0">
                <a:solidFill>
                  <a:srgbClr val="FFFFFF"/>
                </a:solidFill>
                <a:latin typeface="Trebuchet MS" pitchFamily="34" charset="0"/>
                <a:ea typeface="Trebuchet MS" pitchFamily="34" charset="-122"/>
                <a:cs typeface="Trebuchet MS" pitchFamily="34" charset="-120"/>
              </a:rPr>
              <a:t>98%</a:t>
            </a:r>
            <a:endParaRPr lang="en-US" sz="4400" dirty="0"/>
          </a:p>
        </p:txBody>
      </p:sp>
      <p:sp>
        <p:nvSpPr>
          <p:cNvPr id="34" name="Text 27"/>
          <p:cNvSpPr/>
          <p:nvPr/>
        </p:nvSpPr>
        <p:spPr>
          <a:xfrm>
            <a:off x="8321040" y="5596128"/>
            <a:ext cx="3383280" cy="310896"/>
          </a:xfrm>
          <a:prstGeom prst="rect">
            <a:avLst/>
          </a:prstGeom>
          <a:noFill/>
          <a:ln/>
        </p:spPr>
        <p:txBody>
          <a:bodyPr wrap="square" lIns="0" tIns="0" rIns="0" bIns="0" rtlCol="0" anchor="ctr"/>
          <a:lstStyle/>
          <a:p>
            <a:pPr algn="l" indent="0" marL="0">
              <a:buNone/>
            </a:pPr>
            <a:r>
              <a:rPr lang="en-US" sz="1150" dirty="0">
                <a:solidFill>
                  <a:srgbClr val="DCE6FA"/>
                </a:solidFill>
                <a:latin typeface="Calibri" pitchFamily="34" charset="0"/>
                <a:ea typeface="Calibri" pitchFamily="34" charset="-122"/>
                <a:cs typeface="Calibri" pitchFamily="34" charset="-120"/>
              </a:rPr>
              <a:t>Mức độ hài lòng khách hàng</a:t>
            </a:r>
            <a:endParaRPr lang="en-US" sz="1150" dirty="0"/>
          </a:p>
        </p:txBody>
      </p:sp>
      <p:sp>
        <p:nvSpPr>
          <p:cNvPr id="35" name="Shape 28"/>
          <p:cNvSpPr/>
          <p:nvPr/>
        </p:nvSpPr>
        <p:spPr>
          <a:xfrm>
            <a:off x="548640" y="6437376"/>
            <a:ext cx="11091672" cy="0"/>
          </a:xfrm>
          <a:prstGeom prst="line">
            <a:avLst/>
          </a:prstGeom>
          <a:noFill/>
          <a:ln w="12700">
            <a:solidFill>
              <a:srgbClr val="2A3F68"/>
            </a:solidFill>
            <a:prstDash val="solid"/>
          </a:ln>
        </p:spPr>
      </p:sp>
      <p:sp>
        <p:nvSpPr>
          <p:cNvPr id="36" name="Text 29"/>
          <p:cNvSpPr/>
          <p:nvPr/>
        </p:nvSpPr>
        <p:spPr>
          <a:xfrm>
            <a:off x="548640" y="6492240"/>
            <a:ext cx="6400800" cy="274320"/>
          </a:xfrm>
          <a:prstGeom prst="rect">
            <a:avLst/>
          </a:prstGeom>
          <a:noFill/>
          <a:ln/>
        </p:spPr>
        <p:txBody>
          <a:bodyPr wrap="square" lIns="0" tIns="0" rIns="0" bIns="0" rtlCol="0" anchor="ctr"/>
          <a:lstStyle/>
          <a:p>
            <a:pPr algn="l" indent="0" marL="0">
              <a:buNone/>
            </a:pPr>
            <a:r>
              <a:rPr lang="en-US" sz="850" b="1" spc="50" kern="0" dirty="0">
                <a:solidFill>
                  <a:srgbClr val="93A6CB"/>
                </a:solidFill>
                <a:latin typeface="Trebuchet MS" pitchFamily="34" charset="0"/>
                <a:ea typeface="Trebuchet MS" pitchFamily="34" charset="-122"/>
                <a:cs typeface="Trebuchet MS" pitchFamily="34" charset="-120"/>
              </a:rPr>
              <a:t>PKH TECH · Beyond Technology, Beyond Tomorrow</a:t>
            </a:r>
            <a:endParaRPr lang="en-US" sz="850" dirty="0"/>
          </a:p>
        </p:txBody>
      </p:sp>
      <p:sp>
        <p:nvSpPr>
          <p:cNvPr id="37" name="Text 30"/>
          <p:cNvSpPr/>
          <p:nvPr/>
        </p:nvSpPr>
        <p:spPr>
          <a:xfrm>
            <a:off x="8869680" y="6492240"/>
            <a:ext cx="2770632" cy="274320"/>
          </a:xfrm>
          <a:prstGeom prst="rect">
            <a:avLst/>
          </a:prstGeom>
          <a:noFill/>
          <a:ln/>
        </p:spPr>
        <p:txBody>
          <a:bodyPr wrap="square" lIns="0" tIns="0" rIns="0" bIns="0" rtlCol="0" anchor="ctr"/>
          <a:lstStyle/>
          <a:p>
            <a:pPr algn="r" indent="0" marL="0">
              <a:buNone/>
            </a:pPr>
            <a:r>
              <a:rPr lang="en-US" sz="850" b="1" dirty="0">
                <a:solidFill>
                  <a:srgbClr val="93A6CB"/>
                </a:solidFill>
                <a:latin typeface="Trebuchet MS" pitchFamily="34" charset="0"/>
                <a:ea typeface="Trebuchet MS" pitchFamily="34" charset="-122"/>
                <a:cs typeface="Trebuchet MS" pitchFamily="34" charset="-120"/>
              </a:rPr>
              <a:t>17 / 20</a:t>
            </a:r>
            <a:endParaRPr lang="en-US" sz="8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5F8FC"/>
        </a:solidFill>
      </p:bgPr>
    </p:bg>
    <p:spTree>
      <p:nvGrpSpPr>
        <p:cNvPr id="1" name=""/>
        <p:cNvGrpSpPr/>
        <p:nvPr/>
      </p:nvGrpSpPr>
      <p:grpSpPr>
        <a:xfrm>
          <a:off x="0" y="0"/>
          <a:ext cx="0" cy="0"/>
          <a:chOff x="0" y="0"/>
          <a:chExt cx="0" cy="0"/>
        </a:xfrm>
      </p:grpSpPr>
      <p:pic>
        <p:nvPicPr>
          <p:cNvPr id="2" name="Image 0" descr="ic/star_b.png">    </p:cNvPr>
          <p:cNvPicPr>
            <a:picLocks noChangeAspect="1"/>
          </p:cNvPicPr>
          <p:nvPr/>
        </p:nvPicPr>
        <p:blipFill>
          <a:blip r:embed="rId1"/>
          <a:stretch>
            <a:fillRect/>
          </a:stretch>
        </p:blipFill>
        <p:spPr>
          <a:xfrm>
            <a:off x="548640" y="566928"/>
            <a:ext cx="182880" cy="182880"/>
          </a:xfrm>
          <a:prstGeom prst="rect">
            <a:avLst/>
          </a:prstGeom>
        </p:spPr>
      </p:pic>
      <p:sp>
        <p:nvSpPr>
          <p:cNvPr id="3" name="Text 0"/>
          <p:cNvSpPr/>
          <p:nvPr/>
        </p:nvSpPr>
        <p:spPr>
          <a:xfrm>
            <a:off x="822960" y="502920"/>
            <a:ext cx="10058400" cy="310896"/>
          </a:xfrm>
          <a:prstGeom prst="rect">
            <a:avLst/>
          </a:prstGeom>
          <a:noFill/>
          <a:ln/>
        </p:spPr>
        <p:txBody>
          <a:bodyPr wrap="square" lIns="0" tIns="0" rIns="0" bIns="0" rtlCol="0" anchor="ctr"/>
          <a:lstStyle/>
          <a:p>
            <a:pPr algn="l" indent="0" marL="0">
              <a:buNone/>
            </a:pPr>
            <a:r>
              <a:rPr lang="en-US" sz="1150" b="1" spc="140" kern="0" dirty="0">
                <a:solidFill>
                  <a:srgbClr val="2E6BE6"/>
                </a:solidFill>
                <a:latin typeface="Trebuchet MS" pitchFamily="34" charset="0"/>
                <a:ea typeface="Trebuchet MS" pitchFamily="34" charset="-122"/>
                <a:cs typeface="Trebuchet MS" pitchFamily="34" charset="-120"/>
              </a:rPr>
              <a:t>VÌ SAO CHỌN PKH</a:t>
            </a:r>
            <a:endParaRPr lang="en-US" sz="1150" dirty="0"/>
          </a:p>
        </p:txBody>
      </p:sp>
      <p:sp>
        <p:nvSpPr>
          <p:cNvPr id="4" name="Text 1"/>
          <p:cNvSpPr/>
          <p:nvPr/>
        </p:nvSpPr>
        <p:spPr>
          <a:xfrm>
            <a:off x="548640" y="868680"/>
            <a:ext cx="11064240" cy="640080"/>
          </a:xfrm>
          <a:prstGeom prst="rect">
            <a:avLst/>
          </a:prstGeom>
          <a:noFill/>
          <a:ln/>
        </p:spPr>
        <p:txBody>
          <a:bodyPr wrap="square" lIns="0" tIns="0" rIns="0" bIns="0" rtlCol="0" anchor="ctr"/>
          <a:lstStyle/>
          <a:p>
            <a:pPr algn="l" indent="0" marL="0">
              <a:buNone/>
            </a:pPr>
            <a:r>
              <a:rPr lang="en-US" sz="2900" b="1" dirty="0">
                <a:solidFill>
                  <a:srgbClr val="14233E"/>
                </a:solidFill>
                <a:latin typeface="Trebuchet MS" pitchFamily="34" charset="0"/>
                <a:ea typeface="Trebuchet MS" pitchFamily="34" charset="-122"/>
                <a:cs typeface="Trebuchet MS" pitchFamily="34" charset="-120"/>
              </a:rPr>
              <a:t>Đối tác tin cậy, không chỉ nhà cung cấp</a:t>
            </a:r>
            <a:endParaRPr lang="en-US" sz="2900" dirty="0"/>
          </a:p>
        </p:txBody>
      </p:sp>
      <p:sp>
        <p:nvSpPr>
          <p:cNvPr id="5" name="Shape 2"/>
          <p:cNvSpPr/>
          <p:nvPr/>
        </p:nvSpPr>
        <p:spPr>
          <a:xfrm>
            <a:off x="548640" y="1874520"/>
            <a:ext cx="5440680" cy="1874520"/>
          </a:xfrm>
          <a:prstGeom prst="roundRect">
            <a:avLst>
              <a:gd name="adj" fmla="val 5854"/>
            </a:avLst>
          </a:prstGeom>
          <a:solidFill>
            <a:srgbClr val="FFFFFF"/>
          </a:solidFill>
          <a:ln w="12700">
            <a:solidFill>
              <a:srgbClr val="E1E9F5"/>
            </a:solidFill>
            <a:prstDash val="solid"/>
          </a:ln>
          <a:effectLst>
            <a:outerShdw sx="100000" sy="100000" kx="0" ky="0" algn="bl" rotWithShape="0" blurRad="127000" dist="38100" dir="5400000">
              <a:srgbClr val="0B1220">
                <a:alpha val="18000"/>
              </a:srgbClr>
            </a:outerShdw>
          </a:effectLst>
        </p:spPr>
      </p:sp>
      <p:sp>
        <p:nvSpPr>
          <p:cNvPr id="6" name="Shape 3"/>
          <p:cNvSpPr/>
          <p:nvPr/>
        </p:nvSpPr>
        <p:spPr>
          <a:xfrm>
            <a:off x="914400" y="2258568"/>
            <a:ext cx="914400" cy="914400"/>
          </a:xfrm>
          <a:prstGeom prst="roundRect">
            <a:avLst>
              <a:gd name="adj" fmla="val 28000"/>
            </a:avLst>
          </a:prstGeom>
          <a:solidFill>
            <a:srgbClr val="2E6BE6"/>
          </a:solidFill>
          <a:ln/>
        </p:spPr>
      </p:sp>
      <p:pic>
        <p:nvPicPr>
          <p:cNvPr id="7" name="Image 1" descr="ic/brain_w.png">    </p:cNvPr>
          <p:cNvPicPr>
            <a:picLocks noChangeAspect="1"/>
          </p:cNvPicPr>
          <p:nvPr/>
        </p:nvPicPr>
        <p:blipFill>
          <a:blip r:embed="rId2"/>
          <a:stretch>
            <a:fillRect/>
          </a:stretch>
        </p:blipFill>
        <p:spPr>
          <a:xfrm>
            <a:off x="1152144" y="2496312"/>
            <a:ext cx="438912" cy="438912"/>
          </a:xfrm>
          <a:prstGeom prst="rect">
            <a:avLst/>
          </a:prstGeom>
        </p:spPr>
      </p:pic>
      <p:sp>
        <p:nvSpPr>
          <p:cNvPr id="8" name="Text 4"/>
          <p:cNvSpPr/>
          <p:nvPr/>
        </p:nvSpPr>
        <p:spPr>
          <a:xfrm>
            <a:off x="2057400" y="2258568"/>
            <a:ext cx="3611880" cy="457200"/>
          </a:xfrm>
          <a:prstGeom prst="rect">
            <a:avLst/>
          </a:prstGeom>
          <a:noFill/>
          <a:ln/>
        </p:spPr>
        <p:txBody>
          <a:bodyPr wrap="square" lIns="0" tIns="0" rIns="0" bIns="0" rtlCol="0" anchor="t"/>
          <a:lstStyle/>
          <a:p>
            <a:pPr algn="l" indent="0" marL="0">
              <a:lnSpc>
                <a:spcPct val="105000"/>
              </a:lnSpc>
              <a:buNone/>
            </a:pPr>
            <a:r>
              <a:rPr lang="en-US" sz="1650" b="1" dirty="0">
                <a:solidFill>
                  <a:srgbClr val="14233E"/>
                </a:solidFill>
                <a:latin typeface="Trebuchet MS" pitchFamily="34" charset="0"/>
                <a:ea typeface="Trebuchet MS" pitchFamily="34" charset="-122"/>
                <a:cs typeface="Trebuchet MS" pitchFamily="34" charset="-120"/>
              </a:rPr>
              <a:t>AI-Native thực chất</a:t>
            </a:r>
            <a:endParaRPr lang="en-US" sz="1650" dirty="0"/>
          </a:p>
        </p:txBody>
      </p:sp>
      <p:sp>
        <p:nvSpPr>
          <p:cNvPr id="9" name="Text 5"/>
          <p:cNvSpPr/>
          <p:nvPr/>
        </p:nvSpPr>
        <p:spPr>
          <a:xfrm>
            <a:off x="2057400" y="2743200"/>
            <a:ext cx="3611880" cy="822960"/>
          </a:xfrm>
          <a:prstGeom prst="rect">
            <a:avLst/>
          </a:prstGeom>
          <a:noFill/>
          <a:ln/>
        </p:spPr>
        <p:txBody>
          <a:bodyPr wrap="square" lIns="0" tIns="0" rIns="0" bIns="0" rtlCol="0" anchor="t"/>
          <a:lstStyle/>
          <a:p>
            <a:pPr algn="l" indent="0" marL="0">
              <a:lnSpc>
                <a:spcPct val="132000"/>
              </a:lnSpc>
              <a:buNone/>
            </a:pPr>
            <a:r>
              <a:rPr lang="en-US" sz="1180" dirty="0">
                <a:solidFill>
                  <a:srgbClr val="5B6C88"/>
                </a:solidFill>
                <a:latin typeface="Calibri" pitchFamily="34" charset="0"/>
                <a:ea typeface="Calibri" pitchFamily="34" charset="-122"/>
                <a:cs typeface="Calibri" pitchFamily="34" charset="-120"/>
              </a:rPr>
              <a:t>Không chỉ nói về AI, chúng tôi triển khai tác tử và copilot vào quy trình thật.</a:t>
            </a:r>
            <a:endParaRPr lang="en-US" sz="1180" dirty="0"/>
          </a:p>
        </p:txBody>
      </p:sp>
      <p:sp>
        <p:nvSpPr>
          <p:cNvPr id="10" name="Shape 6"/>
          <p:cNvSpPr/>
          <p:nvPr/>
        </p:nvSpPr>
        <p:spPr>
          <a:xfrm>
            <a:off x="6199632" y="1874520"/>
            <a:ext cx="5440680" cy="1874520"/>
          </a:xfrm>
          <a:prstGeom prst="roundRect">
            <a:avLst>
              <a:gd name="adj" fmla="val 5854"/>
            </a:avLst>
          </a:prstGeom>
          <a:solidFill>
            <a:srgbClr val="FFFFFF"/>
          </a:solidFill>
          <a:ln w="12700">
            <a:solidFill>
              <a:srgbClr val="E1E9F5"/>
            </a:solidFill>
            <a:prstDash val="solid"/>
          </a:ln>
          <a:effectLst>
            <a:outerShdw sx="100000" sy="100000" kx="0" ky="0" algn="bl" rotWithShape="0" blurRad="127000" dist="38100" dir="5400000">
              <a:srgbClr val="0B1220">
                <a:alpha val="18000"/>
              </a:srgbClr>
            </a:outerShdw>
          </a:effectLst>
        </p:spPr>
      </p:sp>
      <p:sp>
        <p:nvSpPr>
          <p:cNvPr id="11" name="Shape 7"/>
          <p:cNvSpPr/>
          <p:nvPr/>
        </p:nvSpPr>
        <p:spPr>
          <a:xfrm>
            <a:off x="6565392" y="2258568"/>
            <a:ext cx="914400" cy="914400"/>
          </a:xfrm>
          <a:prstGeom prst="roundRect">
            <a:avLst>
              <a:gd name="adj" fmla="val 28000"/>
            </a:avLst>
          </a:prstGeom>
          <a:solidFill>
            <a:srgbClr val="2E6BE6"/>
          </a:solidFill>
          <a:ln/>
        </p:spPr>
      </p:sp>
      <p:pic>
        <p:nvPicPr>
          <p:cNvPr id="12" name="Image 2" descr="ic/handshake_w.png">    </p:cNvPr>
          <p:cNvPicPr>
            <a:picLocks noChangeAspect="1"/>
          </p:cNvPicPr>
          <p:nvPr/>
        </p:nvPicPr>
        <p:blipFill>
          <a:blip r:embed="rId3"/>
          <a:stretch>
            <a:fillRect/>
          </a:stretch>
        </p:blipFill>
        <p:spPr>
          <a:xfrm>
            <a:off x="6803136" y="2496312"/>
            <a:ext cx="438912" cy="438912"/>
          </a:xfrm>
          <a:prstGeom prst="rect">
            <a:avLst/>
          </a:prstGeom>
        </p:spPr>
      </p:pic>
      <p:sp>
        <p:nvSpPr>
          <p:cNvPr id="13" name="Text 8"/>
          <p:cNvSpPr/>
          <p:nvPr/>
        </p:nvSpPr>
        <p:spPr>
          <a:xfrm>
            <a:off x="7708392" y="2258568"/>
            <a:ext cx="3611880" cy="457200"/>
          </a:xfrm>
          <a:prstGeom prst="rect">
            <a:avLst/>
          </a:prstGeom>
          <a:noFill/>
          <a:ln/>
        </p:spPr>
        <p:txBody>
          <a:bodyPr wrap="square" lIns="0" tIns="0" rIns="0" bIns="0" rtlCol="0" anchor="t"/>
          <a:lstStyle/>
          <a:p>
            <a:pPr algn="l" indent="0" marL="0">
              <a:lnSpc>
                <a:spcPct val="105000"/>
              </a:lnSpc>
              <a:buNone/>
            </a:pPr>
            <a:r>
              <a:rPr lang="en-US" sz="1650" b="1" dirty="0">
                <a:solidFill>
                  <a:srgbClr val="14233E"/>
                </a:solidFill>
                <a:latin typeface="Trebuchet MS" pitchFamily="34" charset="0"/>
                <a:ea typeface="Trebuchet MS" pitchFamily="34" charset="-122"/>
                <a:cs typeface="Trebuchet MS" pitchFamily="34" charset="-120"/>
              </a:rPr>
              <a:t>Đồng hành trọn vòng đời</a:t>
            </a:r>
            <a:endParaRPr lang="en-US" sz="1650" dirty="0"/>
          </a:p>
        </p:txBody>
      </p:sp>
      <p:sp>
        <p:nvSpPr>
          <p:cNvPr id="14" name="Text 9"/>
          <p:cNvSpPr/>
          <p:nvPr/>
        </p:nvSpPr>
        <p:spPr>
          <a:xfrm>
            <a:off x="7708392" y="2743200"/>
            <a:ext cx="3611880" cy="822960"/>
          </a:xfrm>
          <a:prstGeom prst="rect">
            <a:avLst/>
          </a:prstGeom>
          <a:noFill/>
          <a:ln/>
        </p:spPr>
        <p:txBody>
          <a:bodyPr wrap="square" lIns="0" tIns="0" rIns="0" bIns="0" rtlCol="0" anchor="t"/>
          <a:lstStyle/>
          <a:p>
            <a:pPr algn="l" indent="0" marL="0">
              <a:lnSpc>
                <a:spcPct val="132000"/>
              </a:lnSpc>
              <a:buNone/>
            </a:pPr>
            <a:r>
              <a:rPr lang="en-US" sz="1180" dirty="0">
                <a:solidFill>
                  <a:srgbClr val="5B6C88"/>
                </a:solidFill>
                <a:latin typeface="Calibri" pitchFamily="34" charset="0"/>
                <a:ea typeface="Calibri" pitchFamily="34" charset="-122"/>
                <a:cs typeface="Calibri" pitchFamily="34" charset="-120"/>
              </a:rPr>
              <a:t>Từ tư vấn chiến lược đến triển khai, đào tạo và chuyển giao để bạn tự chủ.</a:t>
            </a:r>
            <a:endParaRPr lang="en-US" sz="1180" dirty="0"/>
          </a:p>
        </p:txBody>
      </p:sp>
      <p:sp>
        <p:nvSpPr>
          <p:cNvPr id="15" name="Shape 10"/>
          <p:cNvSpPr/>
          <p:nvPr/>
        </p:nvSpPr>
        <p:spPr>
          <a:xfrm>
            <a:off x="548640" y="3931920"/>
            <a:ext cx="5440680" cy="1874520"/>
          </a:xfrm>
          <a:prstGeom prst="roundRect">
            <a:avLst>
              <a:gd name="adj" fmla="val 5854"/>
            </a:avLst>
          </a:prstGeom>
          <a:solidFill>
            <a:srgbClr val="FFFFFF"/>
          </a:solidFill>
          <a:ln w="12700">
            <a:solidFill>
              <a:srgbClr val="E1E9F5"/>
            </a:solidFill>
            <a:prstDash val="solid"/>
          </a:ln>
          <a:effectLst>
            <a:outerShdw sx="100000" sy="100000" kx="0" ky="0" algn="bl" rotWithShape="0" blurRad="127000" dist="38100" dir="5400000">
              <a:srgbClr val="0B1220">
                <a:alpha val="18000"/>
              </a:srgbClr>
            </a:outerShdw>
          </a:effectLst>
        </p:spPr>
      </p:sp>
      <p:sp>
        <p:nvSpPr>
          <p:cNvPr id="16" name="Shape 11"/>
          <p:cNvSpPr/>
          <p:nvPr/>
        </p:nvSpPr>
        <p:spPr>
          <a:xfrm>
            <a:off x="914400" y="4315968"/>
            <a:ext cx="914400" cy="914400"/>
          </a:xfrm>
          <a:prstGeom prst="roundRect">
            <a:avLst>
              <a:gd name="adj" fmla="val 28000"/>
            </a:avLst>
          </a:prstGeom>
          <a:solidFill>
            <a:srgbClr val="2E6BE6"/>
          </a:solidFill>
          <a:ln/>
        </p:spPr>
      </p:sp>
      <p:pic>
        <p:nvPicPr>
          <p:cNvPr id="17" name="Image 3" descr="ic/shield_w.png">    </p:cNvPr>
          <p:cNvPicPr>
            <a:picLocks noChangeAspect="1"/>
          </p:cNvPicPr>
          <p:nvPr/>
        </p:nvPicPr>
        <p:blipFill>
          <a:blip r:embed="rId4"/>
          <a:stretch>
            <a:fillRect/>
          </a:stretch>
        </p:blipFill>
        <p:spPr>
          <a:xfrm>
            <a:off x="1152144" y="4553712"/>
            <a:ext cx="438912" cy="438912"/>
          </a:xfrm>
          <a:prstGeom prst="rect">
            <a:avLst/>
          </a:prstGeom>
        </p:spPr>
      </p:pic>
      <p:sp>
        <p:nvSpPr>
          <p:cNvPr id="18" name="Text 12"/>
          <p:cNvSpPr/>
          <p:nvPr/>
        </p:nvSpPr>
        <p:spPr>
          <a:xfrm>
            <a:off x="2057400" y="4315968"/>
            <a:ext cx="3611880" cy="457200"/>
          </a:xfrm>
          <a:prstGeom prst="rect">
            <a:avLst/>
          </a:prstGeom>
          <a:noFill/>
          <a:ln/>
        </p:spPr>
        <p:txBody>
          <a:bodyPr wrap="square" lIns="0" tIns="0" rIns="0" bIns="0" rtlCol="0" anchor="t"/>
          <a:lstStyle/>
          <a:p>
            <a:pPr algn="l" indent="0" marL="0">
              <a:lnSpc>
                <a:spcPct val="105000"/>
              </a:lnSpc>
              <a:buNone/>
            </a:pPr>
            <a:r>
              <a:rPr lang="en-US" sz="1650" b="1" dirty="0">
                <a:solidFill>
                  <a:srgbClr val="14233E"/>
                </a:solidFill>
                <a:latin typeface="Trebuchet MS" pitchFamily="34" charset="0"/>
                <a:ea typeface="Trebuchet MS" pitchFamily="34" charset="-122"/>
                <a:cs typeface="Trebuchet MS" pitchFamily="34" charset="-120"/>
              </a:rPr>
              <a:t>Bảo mật &amp; tuân thủ</a:t>
            </a:r>
            <a:endParaRPr lang="en-US" sz="1650" dirty="0"/>
          </a:p>
        </p:txBody>
      </p:sp>
      <p:sp>
        <p:nvSpPr>
          <p:cNvPr id="19" name="Text 13"/>
          <p:cNvSpPr/>
          <p:nvPr/>
        </p:nvSpPr>
        <p:spPr>
          <a:xfrm>
            <a:off x="2057400" y="4800600"/>
            <a:ext cx="3611880" cy="822960"/>
          </a:xfrm>
          <a:prstGeom prst="rect">
            <a:avLst/>
          </a:prstGeom>
          <a:noFill/>
          <a:ln/>
        </p:spPr>
        <p:txBody>
          <a:bodyPr wrap="square" lIns="0" tIns="0" rIns="0" bIns="0" rtlCol="0" anchor="t"/>
          <a:lstStyle/>
          <a:p>
            <a:pPr algn="l" indent="0" marL="0">
              <a:lnSpc>
                <a:spcPct val="132000"/>
              </a:lnSpc>
              <a:buNone/>
            </a:pPr>
            <a:r>
              <a:rPr lang="en-US" sz="1180" dirty="0">
                <a:solidFill>
                  <a:srgbClr val="5B6C88"/>
                </a:solidFill>
                <a:latin typeface="Calibri" pitchFamily="34" charset="0"/>
                <a:ea typeface="Calibri" pitchFamily="34" charset="-122"/>
                <a:cs typeface="Calibri" pitchFamily="34" charset="-120"/>
              </a:rPr>
              <a:t>Chú trọng an toàn dữ liệu, phù hợp yêu cầu doanh nghiệp và khu vực công.</a:t>
            </a:r>
            <a:endParaRPr lang="en-US" sz="1180" dirty="0"/>
          </a:p>
        </p:txBody>
      </p:sp>
      <p:sp>
        <p:nvSpPr>
          <p:cNvPr id="20" name="Shape 14"/>
          <p:cNvSpPr/>
          <p:nvPr/>
        </p:nvSpPr>
        <p:spPr>
          <a:xfrm>
            <a:off x="6199632" y="3931920"/>
            <a:ext cx="5440680" cy="1874520"/>
          </a:xfrm>
          <a:prstGeom prst="roundRect">
            <a:avLst>
              <a:gd name="adj" fmla="val 5854"/>
            </a:avLst>
          </a:prstGeom>
          <a:solidFill>
            <a:srgbClr val="FFFFFF"/>
          </a:solidFill>
          <a:ln w="12700">
            <a:solidFill>
              <a:srgbClr val="E1E9F5"/>
            </a:solidFill>
            <a:prstDash val="solid"/>
          </a:ln>
          <a:effectLst>
            <a:outerShdw sx="100000" sy="100000" kx="0" ky="0" algn="bl" rotWithShape="0" blurRad="127000" dist="38100" dir="5400000">
              <a:srgbClr val="0B1220">
                <a:alpha val="18000"/>
              </a:srgbClr>
            </a:outerShdw>
          </a:effectLst>
        </p:spPr>
      </p:sp>
      <p:sp>
        <p:nvSpPr>
          <p:cNvPr id="21" name="Shape 15"/>
          <p:cNvSpPr/>
          <p:nvPr/>
        </p:nvSpPr>
        <p:spPr>
          <a:xfrm>
            <a:off x="6565392" y="4315968"/>
            <a:ext cx="914400" cy="914400"/>
          </a:xfrm>
          <a:prstGeom prst="roundRect">
            <a:avLst>
              <a:gd name="adj" fmla="val 28000"/>
            </a:avLst>
          </a:prstGeom>
          <a:solidFill>
            <a:srgbClr val="2E6BE6"/>
          </a:solidFill>
          <a:ln/>
        </p:spPr>
      </p:sp>
      <p:pic>
        <p:nvPicPr>
          <p:cNvPr id="22" name="Image 4" descr="ic/star_w.png">    </p:cNvPr>
          <p:cNvPicPr>
            <a:picLocks noChangeAspect="1"/>
          </p:cNvPicPr>
          <p:nvPr/>
        </p:nvPicPr>
        <p:blipFill>
          <a:blip r:embed="rId5"/>
          <a:stretch>
            <a:fillRect/>
          </a:stretch>
        </p:blipFill>
        <p:spPr>
          <a:xfrm>
            <a:off x="6803136" y="4553712"/>
            <a:ext cx="438912" cy="438912"/>
          </a:xfrm>
          <a:prstGeom prst="rect">
            <a:avLst/>
          </a:prstGeom>
        </p:spPr>
      </p:pic>
      <p:sp>
        <p:nvSpPr>
          <p:cNvPr id="23" name="Text 16"/>
          <p:cNvSpPr/>
          <p:nvPr/>
        </p:nvSpPr>
        <p:spPr>
          <a:xfrm>
            <a:off x="7708392" y="4315968"/>
            <a:ext cx="3611880" cy="457200"/>
          </a:xfrm>
          <a:prstGeom prst="rect">
            <a:avLst/>
          </a:prstGeom>
          <a:noFill/>
          <a:ln/>
        </p:spPr>
        <p:txBody>
          <a:bodyPr wrap="square" lIns="0" tIns="0" rIns="0" bIns="0" rtlCol="0" anchor="t"/>
          <a:lstStyle/>
          <a:p>
            <a:pPr algn="l" indent="0" marL="0">
              <a:lnSpc>
                <a:spcPct val="105000"/>
              </a:lnSpc>
              <a:buNone/>
            </a:pPr>
            <a:r>
              <a:rPr lang="en-US" sz="1650" b="1" dirty="0">
                <a:solidFill>
                  <a:srgbClr val="14233E"/>
                </a:solidFill>
                <a:latin typeface="Trebuchet MS" pitchFamily="34" charset="0"/>
                <a:ea typeface="Trebuchet MS" pitchFamily="34" charset="-122"/>
                <a:cs typeface="Trebuchet MS" pitchFamily="34" charset="-120"/>
              </a:rPr>
              <a:t>Đo lường bằng giá trị</a:t>
            </a:r>
            <a:endParaRPr lang="en-US" sz="1650" dirty="0"/>
          </a:p>
        </p:txBody>
      </p:sp>
      <p:sp>
        <p:nvSpPr>
          <p:cNvPr id="24" name="Text 17"/>
          <p:cNvSpPr/>
          <p:nvPr/>
        </p:nvSpPr>
        <p:spPr>
          <a:xfrm>
            <a:off x="7708392" y="4800600"/>
            <a:ext cx="3611880" cy="822960"/>
          </a:xfrm>
          <a:prstGeom prst="rect">
            <a:avLst/>
          </a:prstGeom>
          <a:noFill/>
          <a:ln/>
        </p:spPr>
        <p:txBody>
          <a:bodyPr wrap="square" lIns="0" tIns="0" rIns="0" bIns="0" rtlCol="0" anchor="t"/>
          <a:lstStyle/>
          <a:p>
            <a:pPr algn="l" indent="0" marL="0">
              <a:lnSpc>
                <a:spcPct val="132000"/>
              </a:lnSpc>
              <a:buNone/>
            </a:pPr>
            <a:r>
              <a:rPr lang="en-US" sz="1180" dirty="0">
                <a:solidFill>
                  <a:srgbClr val="5B6C88"/>
                </a:solidFill>
                <a:latin typeface="Calibri" pitchFamily="34" charset="0"/>
                <a:ea typeface="Calibri" pitchFamily="34" charset="-122"/>
                <a:cs typeface="Calibri" pitchFamily="34" charset="-120"/>
              </a:rPr>
              <a:t>Gắn mọi giải pháp với KPI và kết quả kinh doanh cụ thể, không chạy theo công nghệ.</a:t>
            </a:r>
            <a:endParaRPr lang="en-US" sz="1180" dirty="0"/>
          </a:p>
        </p:txBody>
      </p:sp>
      <p:sp>
        <p:nvSpPr>
          <p:cNvPr id="25" name="Shape 18"/>
          <p:cNvSpPr/>
          <p:nvPr/>
        </p:nvSpPr>
        <p:spPr>
          <a:xfrm>
            <a:off x="548640" y="6437376"/>
            <a:ext cx="11091672" cy="0"/>
          </a:xfrm>
          <a:prstGeom prst="line">
            <a:avLst/>
          </a:prstGeom>
          <a:noFill/>
          <a:ln w="12700">
            <a:solidFill>
              <a:srgbClr val="E1E9F5"/>
            </a:solidFill>
            <a:prstDash val="solid"/>
          </a:ln>
        </p:spPr>
      </p:sp>
      <p:sp>
        <p:nvSpPr>
          <p:cNvPr id="26" name="Text 19"/>
          <p:cNvSpPr/>
          <p:nvPr/>
        </p:nvSpPr>
        <p:spPr>
          <a:xfrm>
            <a:off x="548640" y="6492240"/>
            <a:ext cx="6400800" cy="274320"/>
          </a:xfrm>
          <a:prstGeom prst="rect">
            <a:avLst/>
          </a:prstGeom>
          <a:noFill/>
          <a:ln/>
        </p:spPr>
        <p:txBody>
          <a:bodyPr wrap="square" lIns="0" tIns="0" rIns="0" bIns="0" rtlCol="0" anchor="ctr"/>
          <a:lstStyle/>
          <a:p>
            <a:pPr algn="l" indent="0" marL="0">
              <a:buNone/>
            </a:pPr>
            <a:r>
              <a:rPr lang="en-US" sz="850" b="1" spc="50" kern="0" dirty="0">
                <a:solidFill>
                  <a:srgbClr val="5B6C88"/>
                </a:solidFill>
                <a:latin typeface="Trebuchet MS" pitchFamily="34" charset="0"/>
                <a:ea typeface="Trebuchet MS" pitchFamily="34" charset="-122"/>
                <a:cs typeface="Trebuchet MS" pitchFamily="34" charset="-120"/>
              </a:rPr>
              <a:t>PKH TECH · Beyond Technology, Beyond Tomorrow</a:t>
            </a:r>
            <a:endParaRPr lang="en-US" sz="850" dirty="0"/>
          </a:p>
        </p:txBody>
      </p:sp>
      <p:sp>
        <p:nvSpPr>
          <p:cNvPr id="27" name="Text 20"/>
          <p:cNvSpPr/>
          <p:nvPr/>
        </p:nvSpPr>
        <p:spPr>
          <a:xfrm>
            <a:off x="8869680" y="6492240"/>
            <a:ext cx="2770632" cy="274320"/>
          </a:xfrm>
          <a:prstGeom prst="rect">
            <a:avLst/>
          </a:prstGeom>
          <a:noFill/>
          <a:ln/>
        </p:spPr>
        <p:txBody>
          <a:bodyPr wrap="square" lIns="0" tIns="0" rIns="0" bIns="0" rtlCol="0" anchor="ctr"/>
          <a:lstStyle/>
          <a:p>
            <a:pPr algn="r" indent="0" marL="0">
              <a:buNone/>
            </a:pPr>
            <a:r>
              <a:rPr lang="en-US" sz="850" b="1" dirty="0">
                <a:solidFill>
                  <a:srgbClr val="5B6C88"/>
                </a:solidFill>
                <a:latin typeface="Trebuchet MS" pitchFamily="34" charset="0"/>
                <a:ea typeface="Trebuchet MS" pitchFamily="34" charset="-122"/>
                <a:cs typeface="Trebuchet MS" pitchFamily="34" charset="-120"/>
              </a:rPr>
              <a:t>18 / 20</a:t>
            </a:r>
            <a:endParaRPr lang="en-US" sz="85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5F8FC"/>
        </a:solidFill>
      </p:bgPr>
    </p:bg>
    <p:spTree>
      <p:nvGrpSpPr>
        <p:cNvPr id="1" name=""/>
        <p:cNvGrpSpPr/>
        <p:nvPr/>
      </p:nvGrpSpPr>
      <p:grpSpPr>
        <a:xfrm>
          <a:off x="0" y="0"/>
          <a:ext cx="0" cy="0"/>
          <a:chOff x="0" y="0"/>
          <a:chExt cx="0" cy="0"/>
        </a:xfrm>
      </p:grpSpPr>
      <p:pic>
        <p:nvPicPr>
          <p:cNvPr id="2" name="Image 0" descr="ic/star_b.png">    </p:cNvPr>
          <p:cNvPicPr>
            <a:picLocks noChangeAspect="1"/>
          </p:cNvPicPr>
          <p:nvPr/>
        </p:nvPicPr>
        <p:blipFill>
          <a:blip r:embed="rId1"/>
          <a:stretch>
            <a:fillRect/>
          </a:stretch>
        </p:blipFill>
        <p:spPr>
          <a:xfrm>
            <a:off x="548640" y="566928"/>
            <a:ext cx="182880" cy="182880"/>
          </a:xfrm>
          <a:prstGeom prst="rect">
            <a:avLst/>
          </a:prstGeom>
        </p:spPr>
      </p:pic>
      <p:sp>
        <p:nvSpPr>
          <p:cNvPr id="3" name="Text 0"/>
          <p:cNvSpPr/>
          <p:nvPr/>
        </p:nvSpPr>
        <p:spPr>
          <a:xfrm>
            <a:off x="822960" y="502920"/>
            <a:ext cx="10058400" cy="310896"/>
          </a:xfrm>
          <a:prstGeom prst="rect">
            <a:avLst/>
          </a:prstGeom>
          <a:noFill/>
          <a:ln/>
        </p:spPr>
        <p:txBody>
          <a:bodyPr wrap="square" lIns="0" tIns="0" rIns="0" bIns="0" rtlCol="0" anchor="ctr"/>
          <a:lstStyle/>
          <a:p>
            <a:pPr algn="l" indent="0" marL="0">
              <a:buNone/>
            </a:pPr>
            <a:r>
              <a:rPr lang="en-US" sz="1150" b="1" spc="140" kern="0" dirty="0">
                <a:solidFill>
                  <a:srgbClr val="2E6BE6"/>
                </a:solidFill>
                <a:latin typeface="Trebuchet MS" pitchFamily="34" charset="0"/>
                <a:ea typeface="Trebuchet MS" pitchFamily="34" charset="-122"/>
                <a:cs typeface="Trebuchet MS" pitchFamily="34" charset="-120"/>
              </a:rPr>
              <a:t>HỢP TÁC</a:t>
            </a:r>
            <a:endParaRPr lang="en-US" sz="1150" dirty="0"/>
          </a:p>
        </p:txBody>
      </p:sp>
      <p:sp>
        <p:nvSpPr>
          <p:cNvPr id="4" name="Text 1"/>
          <p:cNvSpPr/>
          <p:nvPr/>
        </p:nvSpPr>
        <p:spPr>
          <a:xfrm>
            <a:off x="548640" y="868680"/>
            <a:ext cx="11064240" cy="640080"/>
          </a:xfrm>
          <a:prstGeom prst="rect">
            <a:avLst/>
          </a:prstGeom>
          <a:noFill/>
          <a:ln/>
        </p:spPr>
        <p:txBody>
          <a:bodyPr wrap="square" lIns="0" tIns="0" rIns="0" bIns="0" rtlCol="0" anchor="ctr"/>
          <a:lstStyle/>
          <a:p>
            <a:pPr algn="l" indent="0" marL="0">
              <a:buNone/>
            </a:pPr>
            <a:r>
              <a:rPr lang="en-US" sz="2900" b="1" dirty="0">
                <a:solidFill>
                  <a:srgbClr val="14233E"/>
                </a:solidFill>
                <a:latin typeface="Trebuchet MS" pitchFamily="34" charset="0"/>
                <a:ea typeface="Trebuchet MS" pitchFamily="34" charset="-122"/>
                <a:cs typeface="Trebuchet MS" pitchFamily="34" charset="-120"/>
              </a:rPr>
              <a:t>Bắt đầu cùng PKH Tech trong 3 bước</a:t>
            </a:r>
            <a:endParaRPr lang="en-US" sz="2900" dirty="0"/>
          </a:p>
        </p:txBody>
      </p:sp>
      <p:sp>
        <p:nvSpPr>
          <p:cNvPr id="5" name="Shape 2"/>
          <p:cNvSpPr/>
          <p:nvPr/>
        </p:nvSpPr>
        <p:spPr>
          <a:xfrm>
            <a:off x="548640" y="1920240"/>
            <a:ext cx="3566160" cy="2743200"/>
          </a:xfrm>
          <a:prstGeom prst="roundRect">
            <a:avLst>
              <a:gd name="adj" fmla="val 4000"/>
            </a:avLst>
          </a:prstGeom>
          <a:solidFill>
            <a:srgbClr val="FFFFFF"/>
          </a:solidFill>
          <a:ln w="12700">
            <a:solidFill>
              <a:srgbClr val="E1E9F5"/>
            </a:solidFill>
            <a:prstDash val="solid"/>
          </a:ln>
          <a:effectLst>
            <a:outerShdw sx="100000" sy="100000" kx="0" ky="0" algn="bl" rotWithShape="0" blurRad="127000" dist="38100" dir="5400000">
              <a:srgbClr val="0B1220">
                <a:alpha val="18000"/>
              </a:srgbClr>
            </a:outerShdw>
          </a:effectLst>
        </p:spPr>
      </p:sp>
      <p:sp>
        <p:nvSpPr>
          <p:cNvPr id="6" name="Text 3"/>
          <p:cNvSpPr/>
          <p:nvPr/>
        </p:nvSpPr>
        <p:spPr>
          <a:xfrm>
            <a:off x="3063240" y="2103120"/>
            <a:ext cx="868680" cy="640080"/>
          </a:xfrm>
          <a:prstGeom prst="rect">
            <a:avLst/>
          </a:prstGeom>
          <a:noFill/>
          <a:ln/>
        </p:spPr>
        <p:txBody>
          <a:bodyPr wrap="square" lIns="0" tIns="0" rIns="0" bIns="0" rtlCol="0" anchor="ctr"/>
          <a:lstStyle/>
          <a:p>
            <a:pPr algn="r" indent="0" marL="0">
              <a:buNone/>
            </a:pPr>
            <a:r>
              <a:rPr lang="en-US" sz="3400" b="1" dirty="0">
                <a:solidFill>
                  <a:srgbClr val="EDF2FB"/>
                </a:solidFill>
                <a:latin typeface="Trebuchet MS" pitchFamily="34" charset="0"/>
                <a:ea typeface="Trebuchet MS" pitchFamily="34" charset="-122"/>
                <a:cs typeface="Trebuchet MS" pitchFamily="34" charset="-120"/>
              </a:rPr>
              <a:t>01</a:t>
            </a:r>
            <a:endParaRPr lang="en-US" sz="3400" dirty="0"/>
          </a:p>
        </p:txBody>
      </p:sp>
      <p:sp>
        <p:nvSpPr>
          <p:cNvPr id="7" name="Shape 4"/>
          <p:cNvSpPr/>
          <p:nvPr/>
        </p:nvSpPr>
        <p:spPr>
          <a:xfrm>
            <a:off x="914400" y="2240280"/>
            <a:ext cx="868680" cy="868680"/>
          </a:xfrm>
          <a:prstGeom prst="roundRect">
            <a:avLst>
              <a:gd name="adj" fmla="val 28000"/>
            </a:avLst>
          </a:prstGeom>
          <a:solidFill>
            <a:srgbClr val="2E6BE6"/>
          </a:solidFill>
          <a:ln/>
        </p:spPr>
      </p:sp>
      <p:pic>
        <p:nvPicPr>
          <p:cNvPr id="8" name="Image 1" descr="ic/discover_w.png">    </p:cNvPr>
          <p:cNvPicPr>
            <a:picLocks noChangeAspect="1"/>
          </p:cNvPicPr>
          <p:nvPr/>
        </p:nvPicPr>
        <p:blipFill>
          <a:blip r:embed="rId2"/>
          <a:stretch>
            <a:fillRect/>
          </a:stretch>
        </p:blipFill>
        <p:spPr>
          <a:xfrm>
            <a:off x="1140257" y="2466137"/>
            <a:ext cx="416966" cy="416966"/>
          </a:xfrm>
          <a:prstGeom prst="rect">
            <a:avLst/>
          </a:prstGeom>
        </p:spPr>
      </p:pic>
      <p:sp>
        <p:nvSpPr>
          <p:cNvPr id="9" name="Text 5"/>
          <p:cNvSpPr/>
          <p:nvPr/>
        </p:nvSpPr>
        <p:spPr>
          <a:xfrm>
            <a:off x="914400" y="3383280"/>
            <a:ext cx="2834640" cy="457200"/>
          </a:xfrm>
          <a:prstGeom prst="rect">
            <a:avLst/>
          </a:prstGeom>
          <a:noFill/>
          <a:ln/>
        </p:spPr>
        <p:txBody>
          <a:bodyPr wrap="square" lIns="0" tIns="0" rIns="0" bIns="0" rtlCol="0" anchor="t"/>
          <a:lstStyle/>
          <a:p>
            <a:pPr algn="l" indent="0" marL="0">
              <a:lnSpc>
                <a:spcPct val="105000"/>
              </a:lnSpc>
              <a:buNone/>
            </a:pPr>
            <a:r>
              <a:rPr lang="en-US" sz="1600" b="1" dirty="0">
                <a:solidFill>
                  <a:srgbClr val="14233E"/>
                </a:solidFill>
                <a:latin typeface="Trebuchet MS" pitchFamily="34" charset="0"/>
                <a:ea typeface="Trebuchet MS" pitchFamily="34" charset="-122"/>
                <a:cs typeface="Trebuchet MS" pitchFamily="34" charset="-120"/>
              </a:rPr>
              <a:t>Khám phá miễn phí</a:t>
            </a:r>
            <a:endParaRPr lang="en-US" sz="1600" dirty="0"/>
          </a:p>
        </p:txBody>
      </p:sp>
      <p:sp>
        <p:nvSpPr>
          <p:cNvPr id="10" name="Text 6"/>
          <p:cNvSpPr/>
          <p:nvPr/>
        </p:nvSpPr>
        <p:spPr>
          <a:xfrm>
            <a:off x="914400" y="3886200"/>
            <a:ext cx="2852928" cy="731520"/>
          </a:xfrm>
          <a:prstGeom prst="rect">
            <a:avLst/>
          </a:prstGeom>
          <a:noFill/>
          <a:ln/>
        </p:spPr>
        <p:txBody>
          <a:bodyPr wrap="square" lIns="0" tIns="0" rIns="0" bIns="0" rtlCol="0" anchor="t"/>
          <a:lstStyle/>
          <a:p>
            <a:pPr algn="l" indent="0" marL="0">
              <a:lnSpc>
                <a:spcPct val="132000"/>
              </a:lnSpc>
              <a:buNone/>
            </a:pPr>
            <a:r>
              <a:rPr lang="en-US" sz="1150" dirty="0">
                <a:solidFill>
                  <a:srgbClr val="5B6C88"/>
                </a:solidFill>
                <a:latin typeface="Calibri" pitchFamily="34" charset="0"/>
                <a:ea typeface="Calibri" pitchFamily="34" charset="-122"/>
                <a:cs typeface="Calibri" pitchFamily="34" charset="-120"/>
              </a:rPr>
              <a:t>Buổi trao đổi tìm hiểu nhu cầu và đánh giá nhanh cơ hội chuyển đổi số / AI.</a:t>
            </a:r>
            <a:endParaRPr lang="en-US" sz="1150" dirty="0"/>
          </a:p>
        </p:txBody>
      </p:sp>
      <p:sp>
        <p:nvSpPr>
          <p:cNvPr id="11" name="Shape 7"/>
          <p:cNvSpPr/>
          <p:nvPr/>
        </p:nvSpPr>
        <p:spPr>
          <a:xfrm>
            <a:off x="4096512" y="3063240"/>
            <a:ext cx="310896" cy="310896"/>
          </a:xfrm>
          <a:prstGeom prst="ellipse">
            <a:avLst/>
          </a:prstGeom>
          <a:solidFill>
            <a:srgbClr val="2E6BE6"/>
          </a:solidFill>
          <a:ln/>
        </p:spPr>
      </p:sp>
      <p:pic>
        <p:nvPicPr>
          <p:cNvPr id="12" name="Image 2" descr="ic/arrow_w.png">    </p:cNvPr>
          <p:cNvPicPr>
            <a:picLocks noChangeAspect="1"/>
          </p:cNvPicPr>
          <p:nvPr/>
        </p:nvPicPr>
        <p:blipFill>
          <a:blip r:embed="rId3"/>
          <a:stretch>
            <a:fillRect/>
          </a:stretch>
        </p:blipFill>
        <p:spPr>
          <a:xfrm>
            <a:off x="4169664" y="3136392"/>
            <a:ext cx="164592" cy="164592"/>
          </a:xfrm>
          <a:prstGeom prst="rect">
            <a:avLst/>
          </a:prstGeom>
        </p:spPr>
      </p:pic>
      <p:sp>
        <p:nvSpPr>
          <p:cNvPr id="13" name="Shape 8"/>
          <p:cNvSpPr/>
          <p:nvPr/>
        </p:nvSpPr>
        <p:spPr>
          <a:xfrm>
            <a:off x="4315968" y="1920240"/>
            <a:ext cx="3566160" cy="2743200"/>
          </a:xfrm>
          <a:prstGeom prst="roundRect">
            <a:avLst>
              <a:gd name="adj" fmla="val 4000"/>
            </a:avLst>
          </a:prstGeom>
          <a:solidFill>
            <a:srgbClr val="FFFFFF"/>
          </a:solidFill>
          <a:ln w="12700">
            <a:solidFill>
              <a:srgbClr val="E1E9F5"/>
            </a:solidFill>
            <a:prstDash val="solid"/>
          </a:ln>
          <a:effectLst>
            <a:outerShdw sx="100000" sy="100000" kx="0" ky="0" algn="bl" rotWithShape="0" blurRad="127000" dist="38100" dir="5400000">
              <a:srgbClr val="0B1220">
                <a:alpha val="18000"/>
              </a:srgbClr>
            </a:outerShdw>
          </a:effectLst>
        </p:spPr>
      </p:sp>
      <p:sp>
        <p:nvSpPr>
          <p:cNvPr id="14" name="Text 9"/>
          <p:cNvSpPr/>
          <p:nvPr/>
        </p:nvSpPr>
        <p:spPr>
          <a:xfrm>
            <a:off x="6830568" y="2103120"/>
            <a:ext cx="868680" cy="640080"/>
          </a:xfrm>
          <a:prstGeom prst="rect">
            <a:avLst/>
          </a:prstGeom>
          <a:noFill/>
          <a:ln/>
        </p:spPr>
        <p:txBody>
          <a:bodyPr wrap="square" lIns="0" tIns="0" rIns="0" bIns="0" rtlCol="0" anchor="ctr"/>
          <a:lstStyle/>
          <a:p>
            <a:pPr algn="r" indent="0" marL="0">
              <a:buNone/>
            </a:pPr>
            <a:r>
              <a:rPr lang="en-US" sz="3400" b="1" dirty="0">
                <a:solidFill>
                  <a:srgbClr val="EDF2FB"/>
                </a:solidFill>
                <a:latin typeface="Trebuchet MS" pitchFamily="34" charset="0"/>
                <a:ea typeface="Trebuchet MS" pitchFamily="34" charset="-122"/>
                <a:cs typeface="Trebuchet MS" pitchFamily="34" charset="-120"/>
              </a:rPr>
              <a:t>02</a:t>
            </a:r>
            <a:endParaRPr lang="en-US" sz="3400" dirty="0"/>
          </a:p>
        </p:txBody>
      </p:sp>
      <p:sp>
        <p:nvSpPr>
          <p:cNvPr id="15" name="Shape 10"/>
          <p:cNvSpPr/>
          <p:nvPr/>
        </p:nvSpPr>
        <p:spPr>
          <a:xfrm>
            <a:off x="4681728" y="2240280"/>
            <a:ext cx="868680" cy="868680"/>
          </a:xfrm>
          <a:prstGeom prst="roundRect">
            <a:avLst>
              <a:gd name="adj" fmla="val 28000"/>
            </a:avLst>
          </a:prstGeom>
          <a:solidFill>
            <a:srgbClr val="2E6BE6"/>
          </a:solidFill>
          <a:ln/>
        </p:spPr>
      </p:sp>
      <p:pic>
        <p:nvPicPr>
          <p:cNvPr id="16" name="Image 3" descr="ic/route_w.png">    </p:cNvPr>
          <p:cNvPicPr>
            <a:picLocks noChangeAspect="1"/>
          </p:cNvPicPr>
          <p:nvPr/>
        </p:nvPicPr>
        <p:blipFill>
          <a:blip r:embed="rId4"/>
          <a:stretch>
            <a:fillRect/>
          </a:stretch>
        </p:blipFill>
        <p:spPr>
          <a:xfrm>
            <a:off x="4907585" y="2466137"/>
            <a:ext cx="416966" cy="416966"/>
          </a:xfrm>
          <a:prstGeom prst="rect">
            <a:avLst/>
          </a:prstGeom>
        </p:spPr>
      </p:pic>
      <p:sp>
        <p:nvSpPr>
          <p:cNvPr id="17" name="Text 11"/>
          <p:cNvSpPr/>
          <p:nvPr/>
        </p:nvSpPr>
        <p:spPr>
          <a:xfrm>
            <a:off x="4681728" y="3383280"/>
            <a:ext cx="2834640" cy="457200"/>
          </a:xfrm>
          <a:prstGeom prst="rect">
            <a:avLst/>
          </a:prstGeom>
          <a:noFill/>
          <a:ln/>
        </p:spPr>
        <p:txBody>
          <a:bodyPr wrap="square" lIns="0" tIns="0" rIns="0" bIns="0" rtlCol="0" anchor="t"/>
          <a:lstStyle/>
          <a:p>
            <a:pPr algn="l" indent="0" marL="0">
              <a:lnSpc>
                <a:spcPct val="105000"/>
              </a:lnSpc>
              <a:buNone/>
            </a:pPr>
            <a:r>
              <a:rPr lang="en-US" sz="1600" b="1" dirty="0">
                <a:solidFill>
                  <a:srgbClr val="14233E"/>
                </a:solidFill>
                <a:latin typeface="Trebuchet MS" pitchFamily="34" charset="0"/>
                <a:ea typeface="Trebuchet MS" pitchFamily="34" charset="-122"/>
                <a:cs typeface="Trebuchet MS" pitchFamily="34" charset="-120"/>
              </a:rPr>
              <a:t>Đề xuất &amp; Lộ trình</a:t>
            </a:r>
            <a:endParaRPr lang="en-US" sz="1600" dirty="0"/>
          </a:p>
        </p:txBody>
      </p:sp>
      <p:sp>
        <p:nvSpPr>
          <p:cNvPr id="18" name="Text 12"/>
          <p:cNvSpPr/>
          <p:nvPr/>
        </p:nvSpPr>
        <p:spPr>
          <a:xfrm>
            <a:off x="4681728" y="3886200"/>
            <a:ext cx="2852928" cy="731520"/>
          </a:xfrm>
          <a:prstGeom prst="rect">
            <a:avLst/>
          </a:prstGeom>
          <a:noFill/>
          <a:ln/>
        </p:spPr>
        <p:txBody>
          <a:bodyPr wrap="square" lIns="0" tIns="0" rIns="0" bIns="0" rtlCol="0" anchor="t"/>
          <a:lstStyle/>
          <a:p>
            <a:pPr algn="l" indent="0" marL="0">
              <a:lnSpc>
                <a:spcPct val="132000"/>
              </a:lnSpc>
              <a:buNone/>
            </a:pPr>
            <a:r>
              <a:rPr lang="en-US" sz="1150" dirty="0">
                <a:solidFill>
                  <a:srgbClr val="5B6C88"/>
                </a:solidFill>
                <a:latin typeface="Calibri" pitchFamily="34" charset="0"/>
                <a:ea typeface="Calibri" pitchFamily="34" charset="-122"/>
                <a:cs typeface="Calibri" pitchFamily="34" charset="-120"/>
              </a:rPr>
              <a:t>Đề xuất giải pháp, phạm vi, ngân sách và lộ trình triển khai theo giai đoạn.</a:t>
            </a:r>
            <a:endParaRPr lang="en-US" sz="1150" dirty="0"/>
          </a:p>
        </p:txBody>
      </p:sp>
      <p:sp>
        <p:nvSpPr>
          <p:cNvPr id="19" name="Shape 13"/>
          <p:cNvSpPr/>
          <p:nvPr/>
        </p:nvSpPr>
        <p:spPr>
          <a:xfrm>
            <a:off x="7863840" y="3063240"/>
            <a:ext cx="310896" cy="310896"/>
          </a:xfrm>
          <a:prstGeom prst="ellipse">
            <a:avLst/>
          </a:prstGeom>
          <a:solidFill>
            <a:srgbClr val="2E6BE6"/>
          </a:solidFill>
          <a:ln/>
        </p:spPr>
      </p:sp>
      <p:pic>
        <p:nvPicPr>
          <p:cNvPr id="20" name="Image 4" descr="ic/arrow_w.png">    </p:cNvPr>
          <p:cNvPicPr>
            <a:picLocks noChangeAspect="1"/>
          </p:cNvPicPr>
          <p:nvPr/>
        </p:nvPicPr>
        <p:blipFill>
          <a:blip r:embed="rId5"/>
          <a:stretch>
            <a:fillRect/>
          </a:stretch>
        </p:blipFill>
        <p:spPr>
          <a:xfrm>
            <a:off x="7936992" y="3136392"/>
            <a:ext cx="164592" cy="164592"/>
          </a:xfrm>
          <a:prstGeom prst="rect">
            <a:avLst/>
          </a:prstGeom>
        </p:spPr>
      </p:pic>
      <p:sp>
        <p:nvSpPr>
          <p:cNvPr id="21" name="Shape 14"/>
          <p:cNvSpPr/>
          <p:nvPr/>
        </p:nvSpPr>
        <p:spPr>
          <a:xfrm>
            <a:off x="8083296" y="1920240"/>
            <a:ext cx="3566160" cy="2743200"/>
          </a:xfrm>
          <a:prstGeom prst="roundRect">
            <a:avLst>
              <a:gd name="adj" fmla="val 4000"/>
            </a:avLst>
          </a:prstGeom>
          <a:solidFill>
            <a:srgbClr val="FFFFFF"/>
          </a:solidFill>
          <a:ln w="12700">
            <a:solidFill>
              <a:srgbClr val="E1E9F5"/>
            </a:solidFill>
            <a:prstDash val="solid"/>
          </a:ln>
          <a:effectLst>
            <a:outerShdw sx="100000" sy="100000" kx="0" ky="0" algn="bl" rotWithShape="0" blurRad="127000" dist="38100" dir="5400000">
              <a:srgbClr val="0B1220">
                <a:alpha val="18000"/>
              </a:srgbClr>
            </a:outerShdw>
          </a:effectLst>
        </p:spPr>
      </p:sp>
      <p:sp>
        <p:nvSpPr>
          <p:cNvPr id="22" name="Text 15"/>
          <p:cNvSpPr/>
          <p:nvPr/>
        </p:nvSpPr>
        <p:spPr>
          <a:xfrm>
            <a:off x="10597896" y="2103120"/>
            <a:ext cx="868680" cy="640080"/>
          </a:xfrm>
          <a:prstGeom prst="rect">
            <a:avLst/>
          </a:prstGeom>
          <a:noFill/>
          <a:ln/>
        </p:spPr>
        <p:txBody>
          <a:bodyPr wrap="square" lIns="0" tIns="0" rIns="0" bIns="0" rtlCol="0" anchor="ctr"/>
          <a:lstStyle/>
          <a:p>
            <a:pPr algn="r" indent="0" marL="0">
              <a:buNone/>
            </a:pPr>
            <a:r>
              <a:rPr lang="en-US" sz="3400" b="1" dirty="0">
                <a:solidFill>
                  <a:srgbClr val="EDF2FB"/>
                </a:solidFill>
                <a:latin typeface="Trebuchet MS" pitchFamily="34" charset="0"/>
                <a:ea typeface="Trebuchet MS" pitchFamily="34" charset="-122"/>
                <a:cs typeface="Trebuchet MS" pitchFamily="34" charset="-120"/>
              </a:rPr>
              <a:t>03</a:t>
            </a:r>
            <a:endParaRPr lang="en-US" sz="3400" dirty="0"/>
          </a:p>
        </p:txBody>
      </p:sp>
      <p:sp>
        <p:nvSpPr>
          <p:cNvPr id="23" name="Shape 16"/>
          <p:cNvSpPr/>
          <p:nvPr/>
        </p:nvSpPr>
        <p:spPr>
          <a:xfrm>
            <a:off x="8449056" y="2240280"/>
            <a:ext cx="868680" cy="868680"/>
          </a:xfrm>
          <a:prstGeom prst="roundRect">
            <a:avLst>
              <a:gd name="adj" fmla="val 28000"/>
            </a:avLst>
          </a:prstGeom>
          <a:solidFill>
            <a:srgbClr val="2E6BE6"/>
          </a:solidFill>
          <a:ln/>
        </p:spPr>
      </p:sp>
      <p:pic>
        <p:nvPicPr>
          <p:cNvPr id="24" name="Image 5" descr="ic/deploy_w.png">    </p:cNvPr>
          <p:cNvPicPr>
            <a:picLocks noChangeAspect="1"/>
          </p:cNvPicPr>
          <p:nvPr/>
        </p:nvPicPr>
        <p:blipFill>
          <a:blip r:embed="rId6"/>
          <a:stretch>
            <a:fillRect/>
          </a:stretch>
        </p:blipFill>
        <p:spPr>
          <a:xfrm>
            <a:off x="8674913" y="2466137"/>
            <a:ext cx="416966" cy="416966"/>
          </a:xfrm>
          <a:prstGeom prst="rect">
            <a:avLst/>
          </a:prstGeom>
        </p:spPr>
      </p:pic>
      <p:sp>
        <p:nvSpPr>
          <p:cNvPr id="25" name="Text 17"/>
          <p:cNvSpPr/>
          <p:nvPr/>
        </p:nvSpPr>
        <p:spPr>
          <a:xfrm>
            <a:off x="8449056" y="3383280"/>
            <a:ext cx="2834640" cy="457200"/>
          </a:xfrm>
          <a:prstGeom prst="rect">
            <a:avLst/>
          </a:prstGeom>
          <a:noFill/>
          <a:ln/>
        </p:spPr>
        <p:txBody>
          <a:bodyPr wrap="square" lIns="0" tIns="0" rIns="0" bIns="0" rtlCol="0" anchor="t"/>
          <a:lstStyle/>
          <a:p>
            <a:pPr algn="l" indent="0" marL="0">
              <a:lnSpc>
                <a:spcPct val="105000"/>
              </a:lnSpc>
              <a:buNone/>
            </a:pPr>
            <a:r>
              <a:rPr lang="en-US" sz="1600" b="1" dirty="0">
                <a:solidFill>
                  <a:srgbClr val="14233E"/>
                </a:solidFill>
                <a:latin typeface="Trebuchet MS" pitchFamily="34" charset="0"/>
                <a:ea typeface="Trebuchet MS" pitchFamily="34" charset="-122"/>
                <a:cs typeface="Trebuchet MS" pitchFamily="34" charset="-120"/>
              </a:rPr>
              <a:t>Triển khai &amp; Đồng hành</a:t>
            </a:r>
            <a:endParaRPr lang="en-US" sz="1600" dirty="0"/>
          </a:p>
        </p:txBody>
      </p:sp>
      <p:sp>
        <p:nvSpPr>
          <p:cNvPr id="26" name="Text 18"/>
          <p:cNvSpPr/>
          <p:nvPr/>
        </p:nvSpPr>
        <p:spPr>
          <a:xfrm>
            <a:off x="8449056" y="3886200"/>
            <a:ext cx="2852928" cy="731520"/>
          </a:xfrm>
          <a:prstGeom prst="rect">
            <a:avLst/>
          </a:prstGeom>
          <a:noFill/>
          <a:ln/>
        </p:spPr>
        <p:txBody>
          <a:bodyPr wrap="square" lIns="0" tIns="0" rIns="0" bIns="0" rtlCol="0" anchor="t"/>
          <a:lstStyle/>
          <a:p>
            <a:pPr algn="l" indent="0" marL="0">
              <a:lnSpc>
                <a:spcPct val="132000"/>
              </a:lnSpc>
              <a:buNone/>
            </a:pPr>
            <a:r>
              <a:rPr lang="en-US" sz="1150" dirty="0">
                <a:solidFill>
                  <a:srgbClr val="5B6C88"/>
                </a:solidFill>
                <a:latin typeface="Calibri" pitchFamily="34" charset="0"/>
                <a:ea typeface="Calibri" pitchFamily="34" charset="-122"/>
                <a:cs typeface="Calibri" pitchFamily="34" charset="-120"/>
              </a:rPr>
              <a:t>Thực thi theo Agile, bàn giao kết quả và chuyển giao tri thức cho đội ngũ.</a:t>
            </a:r>
            <a:endParaRPr lang="en-US" sz="1150" dirty="0"/>
          </a:p>
        </p:txBody>
      </p:sp>
      <p:sp>
        <p:nvSpPr>
          <p:cNvPr id="27" name="Shape 19"/>
          <p:cNvSpPr/>
          <p:nvPr/>
        </p:nvSpPr>
        <p:spPr>
          <a:xfrm>
            <a:off x="548640" y="4937760"/>
            <a:ext cx="11091672" cy="1051560"/>
          </a:xfrm>
          <a:prstGeom prst="roundRect">
            <a:avLst>
              <a:gd name="adj" fmla="val 8696"/>
            </a:avLst>
          </a:prstGeom>
          <a:solidFill>
            <a:srgbClr val="EAF2FD"/>
          </a:solidFill>
          <a:ln/>
        </p:spPr>
      </p:sp>
      <p:sp>
        <p:nvSpPr>
          <p:cNvPr id="28" name="Text 20"/>
          <p:cNvSpPr/>
          <p:nvPr/>
        </p:nvSpPr>
        <p:spPr>
          <a:xfrm>
            <a:off x="868680" y="5074920"/>
            <a:ext cx="10424160" cy="310896"/>
          </a:xfrm>
          <a:prstGeom prst="rect">
            <a:avLst/>
          </a:prstGeom>
          <a:noFill/>
          <a:ln/>
        </p:spPr>
        <p:txBody>
          <a:bodyPr wrap="square" lIns="0" tIns="0" rIns="0" bIns="0" rtlCol="0" anchor="ctr"/>
          <a:lstStyle/>
          <a:p>
            <a:pPr algn="l" indent="0" marL="0">
              <a:buNone/>
            </a:pPr>
            <a:r>
              <a:rPr lang="en-US" sz="1050" b="1" spc="100" kern="0" dirty="0">
                <a:solidFill>
                  <a:srgbClr val="2E6BE6"/>
                </a:solidFill>
                <a:latin typeface="Trebuchet MS" pitchFamily="34" charset="0"/>
                <a:ea typeface="Trebuchet MS" pitchFamily="34" charset="-122"/>
                <a:cs typeface="Trebuchet MS" pitchFamily="34" charset="-120"/>
              </a:rPr>
              <a:t>MÔ HÌNH LINH HOẠT</a:t>
            </a:r>
            <a:endParaRPr lang="en-US" sz="1050" dirty="0"/>
          </a:p>
        </p:txBody>
      </p:sp>
      <p:pic>
        <p:nvPicPr>
          <p:cNvPr id="29" name="Image 6" descr="ic/check_b.png">    </p:cNvPr>
          <p:cNvPicPr>
            <a:picLocks noChangeAspect="1"/>
          </p:cNvPicPr>
          <p:nvPr/>
        </p:nvPicPr>
        <p:blipFill>
          <a:blip r:embed="rId7"/>
          <a:stretch>
            <a:fillRect/>
          </a:stretch>
        </p:blipFill>
        <p:spPr>
          <a:xfrm>
            <a:off x="868680" y="5541264"/>
            <a:ext cx="182880" cy="182880"/>
          </a:xfrm>
          <a:prstGeom prst="rect">
            <a:avLst/>
          </a:prstGeom>
        </p:spPr>
      </p:pic>
      <p:sp>
        <p:nvSpPr>
          <p:cNvPr id="30" name="Text 21"/>
          <p:cNvSpPr/>
          <p:nvPr/>
        </p:nvSpPr>
        <p:spPr>
          <a:xfrm>
            <a:off x="1124712" y="5449824"/>
            <a:ext cx="2011680" cy="365760"/>
          </a:xfrm>
          <a:prstGeom prst="rect">
            <a:avLst/>
          </a:prstGeom>
          <a:noFill/>
          <a:ln/>
        </p:spPr>
        <p:txBody>
          <a:bodyPr wrap="square" lIns="0" tIns="0" rIns="0" bIns="0" rtlCol="0" anchor="ctr"/>
          <a:lstStyle/>
          <a:p>
            <a:pPr algn="l" indent="0" marL="0">
              <a:buNone/>
            </a:pPr>
            <a:r>
              <a:rPr lang="en-US" sz="1200" b="1" dirty="0">
                <a:solidFill>
                  <a:srgbClr val="14233E"/>
                </a:solidFill>
                <a:latin typeface="Calibri" pitchFamily="34" charset="0"/>
                <a:ea typeface="Calibri" pitchFamily="34" charset="-122"/>
                <a:cs typeface="Calibri" pitchFamily="34" charset="-120"/>
              </a:rPr>
              <a:t>Tư vấn theo gói</a:t>
            </a:r>
            <a:endParaRPr lang="en-US" sz="1200" dirty="0"/>
          </a:p>
        </p:txBody>
      </p:sp>
      <p:pic>
        <p:nvPicPr>
          <p:cNvPr id="31" name="Image 7" descr="ic/check_b.png">    </p:cNvPr>
          <p:cNvPicPr>
            <a:picLocks noChangeAspect="1"/>
          </p:cNvPicPr>
          <p:nvPr/>
        </p:nvPicPr>
        <p:blipFill>
          <a:blip r:embed="rId8"/>
          <a:stretch>
            <a:fillRect/>
          </a:stretch>
        </p:blipFill>
        <p:spPr>
          <a:xfrm>
            <a:off x="3246120" y="5541264"/>
            <a:ext cx="182880" cy="182880"/>
          </a:xfrm>
          <a:prstGeom prst="rect">
            <a:avLst/>
          </a:prstGeom>
        </p:spPr>
      </p:pic>
      <p:sp>
        <p:nvSpPr>
          <p:cNvPr id="32" name="Text 22"/>
          <p:cNvSpPr/>
          <p:nvPr/>
        </p:nvSpPr>
        <p:spPr>
          <a:xfrm>
            <a:off x="3502152" y="5449824"/>
            <a:ext cx="1920240" cy="365760"/>
          </a:xfrm>
          <a:prstGeom prst="rect">
            <a:avLst/>
          </a:prstGeom>
          <a:noFill/>
          <a:ln/>
        </p:spPr>
        <p:txBody>
          <a:bodyPr wrap="square" lIns="0" tIns="0" rIns="0" bIns="0" rtlCol="0" anchor="ctr"/>
          <a:lstStyle/>
          <a:p>
            <a:pPr algn="l" indent="0" marL="0">
              <a:buNone/>
            </a:pPr>
            <a:r>
              <a:rPr lang="en-US" sz="1200" b="1" dirty="0">
                <a:solidFill>
                  <a:srgbClr val="14233E"/>
                </a:solidFill>
                <a:latin typeface="Calibri" pitchFamily="34" charset="0"/>
                <a:ea typeface="Calibri" pitchFamily="34" charset="-122"/>
                <a:cs typeface="Calibri" pitchFamily="34" charset="-120"/>
              </a:rPr>
              <a:t>Dự án trọn gói</a:t>
            </a:r>
            <a:endParaRPr lang="en-US" sz="1200" dirty="0"/>
          </a:p>
        </p:txBody>
      </p:sp>
      <p:pic>
        <p:nvPicPr>
          <p:cNvPr id="33" name="Image 8" descr="ic/check_b.png">    </p:cNvPr>
          <p:cNvPicPr>
            <a:picLocks noChangeAspect="1"/>
          </p:cNvPicPr>
          <p:nvPr/>
        </p:nvPicPr>
        <p:blipFill>
          <a:blip r:embed="rId9"/>
          <a:stretch>
            <a:fillRect/>
          </a:stretch>
        </p:blipFill>
        <p:spPr>
          <a:xfrm>
            <a:off x="5532120" y="5541264"/>
            <a:ext cx="182880" cy="182880"/>
          </a:xfrm>
          <a:prstGeom prst="rect">
            <a:avLst/>
          </a:prstGeom>
        </p:spPr>
      </p:pic>
      <p:sp>
        <p:nvSpPr>
          <p:cNvPr id="34" name="Text 23"/>
          <p:cNvSpPr/>
          <p:nvPr/>
        </p:nvSpPr>
        <p:spPr>
          <a:xfrm>
            <a:off x="5788152" y="5449824"/>
            <a:ext cx="3200400" cy="365760"/>
          </a:xfrm>
          <a:prstGeom prst="rect">
            <a:avLst/>
          </a:prstGeom>
          <a:noFill/>
          <a:ln/>
        </p:spPr>
        <p:txBody>
          <a:bodyPr wrap="square" lIns="0" tIns="0" rIns="0" bIns="0" rtlCol="0" anchor="ctr"/>
          <a:lstStyle/>
          <a:p>
            <a:pPr algn="l" indent="0" marL="0">
              <a:buNone/>
            </a:pPr>
            <a:r>
              <a:rPr lang="en-US" sz="1200" b="1" dirty="0">
                <a:solidFill>
                  <a:srgbClr val="14233E"/>
                </a:solidFill>
                <a:latin typeface="Calibri" pitchFamily="34" charset="0"/>
                <a:ea typeface="Calibri" pitchFamily="34" charset="-122"/>
                <a:cs typeface="Calibri" pitchFamily="34" charset="-120"/>
              </a:rPr>
              <a:t>Đồng hành dài hạn (retainer)</a:t>
            </a:r>
            <a:endParaRPr lang="en-US" sz="1200" dirty="0"/>
          </a:p>
        </p:txBody>
      </p:sp>
      <p:sp>
        <p:nvSpPr>
          <p:cNvPr id="35" name="Shape 24"/>
          <p:cNvSpPr/>
          <p:nvPr/>
        </p:nvSpPr>
        <p:spPr>
          <a:xfrm>
            <a:off x="548640" y="6437376"/>
            <a:ext cx="11091672" cy="0"/>
          </a:xfrm>
          <a:prstGeom prst="line">
            <a:avLst/>
          </a:prstGeom>
          <a:noFill/>
          <a:ln w="12700">
            <a:solidFill>
              <a:srgbClr val="E1E9F5"/>
            </a:solidFill>
            <a:prstDash val="solid"/>
          </a:ln>
        </p:spPr>
      </p:sp>
      <p:sp>
        <p:nvSpPr>
          <p:cNvPr id="36" name="Text 25"/>
          <p:cNvSpPr/>
          <p:nvPr/>
        </p:nvSpPr>
        <p:spPr>
          <a:xfrm>
            <a:off x="548640" y="6492240"/>
            <a:ext cx="6400800" cy="274320"/>
          </a:xfrm>
          <a:prstGeom prst="rect">
            <a:avLst/>
          </a:prstGeom>
          <a:noFill/>
          <a:ln/>
        </p:spPr>
        <p:txBody>
          <a:bodyPr wrap="square" lIns="0" tIns="0" rIns="0" bIns="0" rtlCol="0" anchor="ctr"/>
          <a:lstStyle/>
          <a:p>
            <a:pPr algn="l" indent="0" marL="0">
              <a:buNone/>
            </a:pPr>
            <a:r>
              <a:rPr lang="en-US" sz="850" b="1" spc="50" kern="0" dirty="0">
                <a:solidFill>
                  <a:srgbClr val="5B6C88"/>
                </a:solidFill>
                <a:latin typeface="Trebuchet MS" pitchFamily="34" charset="0"/>
                <a:ea typeface="Trebuchet MS" pitchFamily="34" charset="-122"/>
                <a:cs typeface="Trebuchet MS" pitchFamily="34" charset="-120"/>
              </a:rPr>
              <a:t>PKH TECH · Beyond Technology, Beyond Tomorrow</a:t>
            </a:r>
            <a:endParaRPr lang="en-US" sz="850" dirty="0"/>
          </a:p>
        </p:txBody>
      </p:sp>
      <p:sp>
        <p:nvSpPr>
          <p:cNvPr id="37" name="Text 26"/>
          <p:cNvSpPr/>
          <p:nvPr/>
        </p:nvSpPr>
        <p:spPr>
          <a:xfrm>
            <a:off x="8869680" y="6492240"/>
            <a:ext cx="2770632" cy="274320"/>
          </a:xfrm>
          <a:prstGeom prst="rect">
            <a:avLst/>
          </a:prstGeom>
          <a:noFill/>
          <a:ln/>
        </p:spPr>
        <p:txBody>
          <a:bodyPr wrap="square" lIns="0" tIns="0" rIns="0" bIns="0" rtlCol="0" anchor="ctr"/>
          <a:lstStyle/>
          <a:p>
            <a:pPr algn="r" indent="0" marL="0">
              <a:buNone/>
            </a:pPr>
            <a:r>
              <a:rPr lang="en-US" sz="850" b="1" dirty="0">
                <a:solidFill>
                  <a:srgbClr val="5B6C88"/>
                </a:solidFill>
                <a:latin typeface="Trebuchet MS" pitchFamily="34" charset="0"/>
                <a:ea typeface="Trebuchet MS" pitchFamily="34" charset="-122"/>
                <a:cs typeface="Trebuchet MS" pitchFamily="34" charset="-120"/>
              </a:rPr>
              <a:t>19 / 20</a:t>
            </a:r>
            <a:endParaRPr lang="en-US" sz="8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5F8FC"/>
        </a:solidFill>
      </p:bgPr>
    </p:bg>
    <p:spTree>
      <p:nvGrpSpPr>
        <p:cNvPr id="1" name=""/>
        <p:cNvGrpSpPr/>
        <p:nvPr/>
      </p:nvGrpSpPr>
      <p:grpSpPr>
        <a:xfrm>
          <a:off x="0" y="0"/>
          <a:ext cx="0" cy="0"/>
          <a:chOff x="0" y="0"/>
          <a:chExt cx="0" cy="0"/>
        </a:xfrm>
      </p:grpSpPr>
      <p:pic>
        <p:nvPicPr>
          <p:cNvPr id="2" name="Image 0" descr="ic/star_b.png">    </p:cNvPr>
          <p:cNvPicPr>
            <a:picLocks noChangeAspect="1"/>
          </p:cNvPicPr>
          <p:nvPr/>
        </p:nvPicPr>
        <p:blipFill>
          <a:blip r:embed="rId1"/>
          <a:stretch>
            <a:fillRect/>
          </a:stretch>
        </p:blipFill>
        <p:spPr>
          <a:xfrm>
            <a:off x="548640" y="566928"/>
            <a:ext cx="182880" cy="182880"/>
          </a:xfrm>
          <a:prstGeom prst="rect">
            <a:avLst/>
          </a:prstGeom>
        </p:spPr>
      </p:pic>
      <p:sp>
        <p:nvSpPr>
          <p:cNvPr id="3" name="Text 0"/>
          <p:cNvSpPr/>
          <p:nvPr/>
        </p:nvSpPr>
        <p:spPr>
          <a:xfrm>
            <a:off x="822960" y="502920"/>
            <a:ext cx="10058400" cy="310896"/>
          </a:xfrm>
          <a:prstGeom prst="rect">
            <a:avLst/>
          </a:prstGeom>
          <a:noFill/>
          <a:ln/>
        </p:spPr>
        <p:txBody>
          <a:bodyPr wrap="square" lIns="0" tIns="0" rIns="0" bIns="0" rtlCol="0" anchor="ctr"/>
          <a:lstStyle/>
          <a:p>
            <a:pPr algn="l" indent="0" marL="0">
              <a:buNone/>
            </a:pPr>
            <a:r>
              <a:rPr lang="en-US" sz="1150" b="1" spc="140" kern="0" dirty="0">
                <a:solidFill>
                  <a:srgbClr val="2E6BE6"/>
                </a:solidFill>
                <a:latin typeface="Trebuchet MS" pitchFamily="34" charset="0"/>
                <a:ea typeface="Trebuchet MS" pitchFamily="34" charset="-122"/>
                <a:cs typeface="Trebuchet MS" pitchFamily="34" charset="-120"/>
              </a:rPr>
              <a:t>VỀ CHÚNG TÔI</a:t>
            </a:r>
            <a:endParaRPr lang="en-US" sz="1150" dirty="0"/>
          </a:p>
        </p:txBody>
      </p:sp>
      <p:sp>
        <p:nvSpPr>
          <p:cNvPr id="4" name="Text 1"/>
          <p:cNvSpPr/>
          <p:nvPr/>
        </p:nvSpPr>
        <p:spPr>
          <a:xfrm>
            <a:off x="548640" y="868680"/>
            <a:ext cx="11064240" cy="640080"/>
          </a:xfrm>
          <a:prstGeom prst="rect">
            <a:avLst/>
          </a:prstGeom>
          <a:noFill/>
          <a:ln/>
        </p:spPr>
        <p:txBody>
          <a:bodyPr wrap="square" lIns="0" tIns="0" rIns="0" bIns="0" rtlCol="0" anchor="ctr"/>
          <a:lstStyle/>
          <a:p>
            <a:pPr algn="l" indent="0" marL="0">
              <a:buNone/>
            </a:pPr>
            <a:r>
              <a:rPr lang="en-US" sz="2900" b="1" dirty="0">
                <a:solidFill>
                  <a:srgbClr val="14233E"/>
                </a:solidFill>
                <a:latin typeface="Trebuchet MS" pitchFamily="34" charset="0"/>
                <a:ea typeface="Trebuchet MS" pitchFamily="34" charset="-122"/>
                <a:cs typeface="Trebuchet MS" pitchFamily="34" charset="-120"/>
              </a:rPr>
              <a:t>Đối tác chiến lược trong hành trình chuyển đổi số</a:t>
            </a:r>
            <a:endParaRPr lang="en-US" sz="2900" dirty="0"/>
          </a:p>
        </p:txBody>
      </p:sp>
      <p:sp>
        <p:nvSpPr>
          <p:cNvPr id="5" name="Text 2"/>
          <p:cNvSpPr/>
          <p:nvPr/>
        </p:nvSpPr>
        <p:spPr>
          <a:xfrm>
            <a:off x="548640" y="1783080"/>
            <a:ext cx="6126480" cy="2103120"/>
          </a:xfrm>
          <a:prstGeom prst="rect">
            <a:avLst/>
          </a:prstGeom>
          <a:noFill/>
          <a:ln/>
        </p:spPr>
        <p:txBody>
          <a:bodyPr wrap="square" lIns="0" tIns="0" rIns="0" bIns="0" rtlCol="0" anchor="t"/>
          <a:lstStyle/>
          <a:p>
            <a:pPr algn="l" indent="0" marL="0">
              <a:lnSpc>
                <a:spcPct val="135000"/>
              </a:lnSpc>
              <a:buNone/>
            </a:pPr>
            <a:r>
              <a:rPr lang="en-US" sz="1300" dirty="0">
                <a:solidFill>
                  <a:srgbClr val="14233E"/>
                </a:solidFill>
                <a:latin typeface="Calibri" pitchFamily="34" charset="0"/>
                <a:ea typeface="Calibri" pitchFamily="34" charset="-122"/>
                <a:cs typeface="Calibri" pitchFamily="34" charset="-120"/>
              </a:rPr>
              <a:t>PKH Tech (CÔNG TY TNHH CÔNG NGHỆ PKH) được thành lập tại Đà Nẵng bởi đội ngũ chuyên gia giàu kinh nghiệm về công nghệ và tư vấn doanh nghiệp.</a:t>
            </a:r>
            <a:endParaRPr lang="en-US" sz="1300" dirty="0"/>
          </a:p>
          <a:p>
            <a:pPr algn="l" indent="0" marL="0">
              <a:lnSpc>
                <a:spcPct val="135000"/>
              </a:lnSpc>
              <a:buNone/>
            </a:pPr>
            <a:endParaRPr lang="en-US" sz="1300" dirty="0"/>
          </a:p>
          <a:p>
            <a:pPr algn="l" indent="0" marL="0">
              <a:lnSpc>
                <a:spcPct val="135000"/>
              </a:lnSpc>
              <a:buNone/>
            </a:pPr>
            <a:r>
              <a:rPr lang="en-US" sz="1300" dirty="0">
                <a:solidFill>
                  <a:srgbClr val="14233E"/>
                </a:solidFill>
                <a:latin typeface="Calibri" pitchFamily="34" charset="0"/>
                <a:ea typeface="Calibri" pitchFamily="34" charset="-122"/>
                <a:cs typeface="Calibri" pitchFamily="34" charset="-120"/>
              </a:rPr>
              <a:t>Với triết lý “Beyond Technology, Beyond Tomorrow”, chúng tôi không chỉ cung cấp giải pháp kỹ thuật mà còn đồng hành thay đổi tư duy, xây dựng văn hóa số và kiến tạo mô hình kinh doanh bền vững.</a:t>
            </a:r>
            <a:endParaRPr lang="en-US" sz="1300" dirty="0"/>
          </a:p>
        </p:txBody>
      </p:sp>
      <p:pic>
        <p:nvPicPr>
          <p:cNvPr id="6" name="Image 1" descr="assets/team.jpg">    </p:cNvPr>
          <p:cNvPicPr>
            <a:picLocks noChangeAspect="1"/>
          </p:cNvPicPr>
          <p:nvPr/>
        </p:nvPicPr>
        <p:blipFill>
          <a:blip r:embed="rId2"/>
          <a:srcRect l="0" r="0" t="0" b="0"/>
          <a:stretch/>
        </p:blipFill>
        <p:spPr>
          <a:xfrm>
            <a:off x="548640" y="4160520"/>
            <a:ext cx="6126480" cy="1874520"/>
          </a:xfrm>
          <a:prstGeom prst="rect">
            <a:avLst/>
          </a:prstGeom>
        </p:spPr>
      </p:pic>
      <p:sp>
        <p:nvSpPr>
          <p:cNvPr id="7" name="Shape 3"/>
          <p:cNvSpPr/>
          <p:nvPr/>
        </p:nvSpPr>
        <p:spPr>
          <a:xfrm>
            <a:off x="548640" y="4160520"/>
            <a:ext cx="6126480" cy="1874520"/>
          </a:xfrm>
          <a:prstGeom prst="rect">
            <a:avLst/>
          </a:prstGeom>
          <a:solidFill>
            <a:srgbClr val="0E1A30">
              <a:alpha val="22000"/>
            </a:srgbClr>
          </a:solidFill>
          <a:ln/>
        </p:spPr>
      </p:sp>
      <p:sp>
        <p:nvSpPr>
          <p:cNvPr id="8" name="Shape 4"/>
          <p:cNvSpPr/>
          <p:nvPr/>
        </p:nvSpPr>
        <p:spPr>
          <a:xfrm>
            <a:off x="548640" y="4160520"/>
            <a:ext cx="6126480" cy="1874520"/>
          </a:xfrm>
          <a:prstGeom prst="roundRect">
            <a:avLst>
              <a:gd name="adj" fmla="val 3902"/>
            </a:avLst>
          </a:prstGeom>
          <a:solidFill>
            <a:srgbClr val="FFFFFF">
              <a:alpha val="0"/>
            </a:srgbClr>
          </a:solidFill>
          <a:ln w="12700">
            <a:solidFill>
              <a:srgbClr val="E1E9F5"/>
            </a:solidFill>
            <a:prstDash val="solid"/>
          </a:ln>
        </p:spPr>
      </p:sp>
      <p:sp>
        <p:nvSpPr>
          <p:cNvPr id="9" name="Text 5"/>
          <p:cNvSpPr/>
          <p:nvPr/>
        </p:nvSpPr>
        <p:spPr>
          <a:xfrm>
            <a:off x="777240" y="5532120"/>
            <a:ext cx="5669280" cy="365760"/>
          </a:xfrm>
          <a:prstGeom prst="rect">
            <a:avLst/>
          </a:prstGeom>
          <a:noFill/>
          <a:ln/>
        </p:spPr>
        <p:txBody>
          <a:bodyPr wrap="square" lIns="0" tIns="0" rIns="0" bIns="0" rtlCol="0" anchor="ctr"/>
          <a:lstStyle/>
          <a:p>
            <a:pPr algn="l" indent="0" marL="0">
              <a:buNone/>
            </a:pPr>
            <a:r>
              <a:rPr lang="en-US" sz="1150" b="1" dirty="0">
                <a:solidFill>
                  <a:srgbClr val="FFFFFF"/>
                </a:solidFill>
                <a:latin typeface="Calibri" pitchFamily="34" charset="0"/>
                <a:ea typeface="Calibri" pitchFamily="34" charset="-122"/>
                <a:cs typeface="Calibri" pitchFamily="34" charset="-120"/>
              </a:rPr>
              <a:t>Đội ngũ đa lĩnh vực: tư vấn, kỹ thuật, dữ liệu và AI.</a:t>
            </a:r>
            <a:endParaRPr lang="en-US" sz="1150" dirty="0"/>
          </a:p>
        </p:txBody>
      </p:sp>
      <p:sp>
        <p:nvSpPr>
          <p:cNvPr id="10" name="Shape 6"/>
          <p:cNvSpPr/>
          <p:nvPr/>
        </p:nvSpPr>
        <p:spPr>
          <a:xfrm>
            <a:off x="7040880" y="1783080"/>
            <a:ext cx="4599432" cy="4251960"/>
          </a:xfrm>
          <a:prstGeom prst="roundRect">
            <a:avLst>
              <a:gd name="adj" fmla="val 2151"/>
            </a:avLst>
          </a:prstGeom>
          <a:solidFill>
            <a:srgbClr val="FFFFFF"/>
          </a:solidFill>
          <a:ln w="12700">
            <a:solidFill>
              <a:srgbClr val="E1E9F5"/>
            </a:solidFill>
            <a:prstDash val="solid"/>
          </a:ln>
          <a:effectLst>
            <a:outerShdw sx="100000" sy="100000" kx="0" ky="0" algn="bl" rotWithShape="0" blurRad="127000" dist="38100" dir="5400000">
              <a:srgbClr val="0B1220">
                <a:alpha val="18000"/>
              </a:srgbClr>
            </a:outerShdw>
          </a:effectLst>
        </p:spPr>
      </p:sp>
      <p:sp>
        <p:nvSpPr>
          <p:cNvPr id="11" name="Text 7"/>
          <p:cNvSpPr/>
          <p:nvPr/>
        </p:nvSpPr>
        <p:spPr>
          <a:xfrm>
            <a:off x="7406640" y="2011680"/>
            <a:ext cx="3867912" cy="365760"/>
          </a:xfrm>
          <a:prstGeom prst="rect">
            <a:avLst/>
          </a:prstGeom>
          <a:noFill/>
          <a:ln/>
        </p:spPr>
        <p:txBody>
          <a:bodyPr wrap="square" lIns="0" tIns="0" rIns="0" bIns="0" rtlCol="0" anchor="ctr"/>
          <a:lstStyle/>
          <a:p>
            <a:pPr algn="l" indent="0" marL="0">
              <a:buNone/>
            </a:pPr>
            <a:r>
              <a:rPr lang="en-US" sz="1100" b="1" spc="100" kern="0" dirty="0">
                <a:solidFill>
                  <a:srgbClr val="2E6BE6"/>
                </a:solidFill>
                <a:latin typeface="Trebuchet MS" pitchFamily="34" charset="0"/>
                <a:ea typeface="Trebuchet MS" pitchFamily="34" charset="-122"/>
                <a:cs typeface="Trebuchet MS" pitchFamily="34" charset="-120"/>
              </a:rPr>
              <a:t>PKH TECH TRONG MỘT CÁI NHÌN</a:t>
            </a:r>
            <a:endParaRPr lang="en-US" sz="1100" dirty="0"/>
          </a:p>
        </p:txBody>
      </p:sp>
      <p:sp>
        <p:nvSpPr>
          <p:cNvPr id="12" name="Text 8"/>
          <p:cNvSpPr/>
          <p:nvPr/>
        </p:nvSpPr>
        <p:spPr>
          <a:xfrm>
            <a:off x="7406640" y="2514600"/>
            <a:ext cx="3867912" cy="384048"/>
          </a:xfrm>
          <a:prstGeom prst="rect">
            <a:avLst/>
          </a:prstGeom>
          <a:noFill/>
          <a:ln/>
        </p:spPr>
        <p:txBody>
          <a:bodyPr wrap="square" lIns="0" tIns="0" rIns="0" bIns="0" rtlCol="0" anchor="ctr"/>
          <a:lstStyle/>
          <a:p>
            <a:pPr algn="l" indent="0" marL="0">
              <a:buNone/>
            </a:pPr>
            <a:r>
              <a:rPr lang="en-US" sz="1900" b="1" dirty="0">
                <a:solidFill>
                  <a:srgbClr val="14233E"/>
                </a:solidFill>
                <a:latin typeface="Trebuchet MS" pitchFamily="34" charset="0"/>
                <a:ea typeface="Trebuchet MS" pitchFamily="34" charset="-122"/>
                <a:cs typeface="Trebuchet MS" pitchFamily="34" charset="-120"/>
              </a:rPr>
              <a:t>Đà Nẵng</a:t>
            </a:r>
            <a:endParaRPr lang="en-US" sz="1900" dirty="0"/>
          </a:p>
        </p:txBody>
      </p:sp>
      <p:sp>
        <p:nvSpPr>
          <p:cNvPr id="13" name="Text 9"/>
          <p:cNvSpPr/>
          <p:nvPr/>
        </p:nvSpPr>
        <p:spPr>
          <a:xfrm>
            <a:off x="7406640" y="2880360"/>
            <a:ext cx="3867912" cy="274320"/>
          </a:xfrm>
          <a:prstGeom prst="rect">
            <a:avLst/>
          </a:prstGeom>
          <a:noFill/>
          <a:ln/>
        </p:spPr>
        <p:txBody>
          <a:bodyPr wrap="square" lIns="0" tIns="0" rIns="0" bIns="0" rtlCol="0" anchor="ctr"/>
          <a:lstStyle/>
          <a:p>
            <a:pPr algn="l" indent="0" marL="0">
              <a:buNone/>
            </a:pPr>
            <a:r>
              <a:rPr lang="en-US" sz="1100" dirty="0">
                <a:solidFill>
                  <a:srgbClr val="5B6C88"/>
                </a:solidFill>
                <a:latin typeface="Calibri" pitchFamily="34" charset="0"/>
                <a:ea typeface="Calibri" pitchFamily="34" charset="-122"/>
                <a:cs typeface="Calibri" pitchFamily="34" charset="-120"/>
              </a:rPr>
              <a:t>Trụ sở tại Việt Nam</a:t>
            </a:r>
            <a:endParaRPr lang="en-US" sz="1100" dirty="0"/>
          </a:p>
        </p:txBody>
      </p:sp>
      <p:sp>
        <p:nvSpPr>
          <p:cNvPr id="14" name="Shape 10"/>
          <p:cNvSpPr/>
          <p:nvPr/>
        </p:nvSpPr>
        <p:spPr>
          <a:xfrm>
            <a:off x="7406640" y="3227832"/>
            <a:ext cx="3867912" cy="0"/>
          </a:xfrm>
          <a:prstGeom prst="line">
            <a:avLst/>
          </a:prstGeom>
          <a:noFill/>
          <a:ln w="12700">
            <a:solidFill>
              <a:srgbClr val="E1E9F5"/>
            </a:solidFill>
            <a:prstDash val="solid"/>
          </a:ln>
        </p:spPr>
      </p:sp>
      <p:sp>
        <p:nvSpPr>
          <p:cNvPr id="15" name="Text 11"/>
          <p:cNvSpPr/>
          <p:nvPr/>
        </p:nvSpPr>
        <p:spPr>
          <a:xfrm>
            <a:off x="7406640" y="3355848"/>
            <a:ext cx="3867912" cy="384048"/>
          </a:xfrm>
          <a:prstGeom prst="rect">
            <a:avLst/>
          </a:prstGeom>
          <a:noFill/>
          <a:ln/>
        </p:spPr>
        <p:txBody>
          <a:bodyPr wrap="square" lIns="0" tIns="0" rIns="0" bIns="0" rtlCol="0" anchor="ctr"/>
          <a:lstStyle/>
          <a:p>
            <a:pPr algn="l" indent="0" marL="0">
              <a:buNone/>
            </a:pPr>
            <a:r>
              <a:rPr lang="en-US" sz="1900" b="1" dirty="0">
                <a:solidFill>
                  <a:srgbClr val="14233E"/>
                </a:solidFill>
                <a:latin typeface="Trebuchet MS" pitchFamily="34" charset="0"/>
                <a:ea typeface="Trebuchet MS" pitchFamily="34" charset="-122"/>
                <a:cs typeface="Trebuchet MS" pitchFamily="34" charset="-120"/>
              </a:rPr>
              <a:t>Doanh nghiệp &amp; Chính phủ</a:t>
            </a:r>
            <a:endParaRPr lang="en-US" sz="1900" dirty="0"/>
          </a:p>
        </p:txBody>
      </p:sp>
      <p:sp>
        <p:nvSpPr>
          <p:cNvPr id="16" name="Text 12"/>
          <p:cNvSpPr/>
          <p:nvPr/>
        </p:nvSpPr>
        <p:spPr>
          <a:xfrm>
            <a:off x="7406640" y="3721608"/>
            <a:ext cx="3867912" cy="274320"/>
          </a:xfrm>
          <a:prstGeom prst="rect">
            <a:avLst/>
          </a:prstGeom>
          <a:noFill/>
          <a:ln/>
        </p:spPr>
        <p:txBody>
          <a:bodyPr wrap="square" lIns="0" tIns="0" rIns="0" bIns="0" rtlCol="0" anchor="ctr"/>
          <a:lstStyle/>
          <a:p>
            <a:pPr algn="l" indent="0" marL="0">
              <a:buNone/>
            </a:pPr>
            <a:r>
              <a:rPr lang="en-US" sz="1100" dirty="0">
                <a:solidFill>
                  <a:srgbClr val="5B6C88"/>
                </a:solidFill>
                <a:latin typeface="Calibri" pitchFamily="34" charset="0"/>
                <a:ea typeface="Calibri" pitchFamily="34" charset="-122"/>
                <a:cs typeface="Calibri" pitchFamily="34" charset="-120"/>
              </a:rPr>
              <a:t>Nhóm khách hàng trọng tâm</a:t>
            </a:r>
            <a:endParaRPr lang="en-US" sz="1100" dirty="0"/>
          </a:p>
        </p:txBody>
      </p:sp>
      <p:sp>
        <p:nvSpPr>
          <p:cNvPr id="17" name="Shape 13"/>
          <p:cNvSpPr/>
          <p:nvPr/>
        </p:nvSpPr>
        <p:spPr>
          <a:xfrm>
            <a:off x="7406640" y="4069080"/>
            <a:ext cx="3867912" cy="0"/>
          </a:xfrm>
          <a:prstGeom prst="line">
            <a:avLst/>
          </a:prstGeom>
          <a:noFill/>
          <a:ln w="12700">
            <a:solidFill>
              <a:srgbClr val="E1E9F5"/>
            </a:solidFill>
            <a:prstDash val="solid"/>
          </a:ln>
        </p:spPr>
      </p:sp>
      <p:sp>
        <p:nvSpPr>
          <p:cNvPr id="18" name="Text 14"/>
          <p:cNvSpPr/>
          <p:nvPr/>
        </p:nvSpPr>
        <p:spPr>
          <a:xfrm>
            <a:off x="7406640" y="4197096"/>
            <a:ext cx="3867912" cy="384048"/>
          </a:xfrm>
          <a:prstGeom prst="rect">
            <a:avLst/>
          </a:prstGeom>
          <a:noFill/>
          <a:ln/>
        </p:spPr>
        <p:txBody>
          <a:bodyPr wrap="square" lIns="0" tIns="0" rIns="0" bIns="0" rtlCol="0" anchor="ctr"/>
          <a:lstStyle/>
          <a:p>
            <a:pPr algn="l" indent="0" marL="0">
              <a:buNone/>
            </a:pPr>
            <a:r>
              <a:rPr lang="en-US" sz="1900" b="1" dirty="0">
                <a:solidFill>
                  <a:srgbClr val="14233E"/>
                </a:solidFill>
                <a:latin typeface="Trebuchet MS" pitchFamily="34" charset="0"/>
                <a:ea typeface="Trebuchet MS" pitchFamily="34" charset="-122"/>
                <a:cs typeface="Trebuchet MS" pitchFamily="34" charset="-120"/>
              </a:rPr>
              <a:t>AI-Native</a:t>
            </a:r>
            <a:endParaRPr lang="en-US" sz="1900" dirty="0"/>
          </a:p>
        </p:txBody>
      </p:sp>
      <p:sp>
        <p:nvSpPr>
          <p:cNvPr id="19" name="Text 15"/>
          <p:cNvSpPr/>
          <p:nvPr/>
        </p:nvSpPr>
        <p:spPr>
          <a:xfrm>
            <a:off x="7406640" y="4562856"/>
            <a:ext cx="3867912" cy="274320"/>
          </a:xfrm>
          <a:prstGeom prst="rect">
            <a:avLst/>
          </a:prstGeom>
          <a:noFill/>
          <a:ln/>
        </p:spPr>
        <p:txBody>
          <a:bodyPr wrap="square" lIns="0" tIns="0" rIns="0" bIns="0" rtlCol="0" anchor="ctr"/>
          <a:lstStyle/>
          <a:p>
            <a:pPr algn="l" indent="0" marL="0">
              <a:buNone/>
            </a:pPr>
            <a:r>
              <a:rPr lang="en-US" sz="1100" dirty="0">
                <a:solidFill>
                  <a:srgbClr val="5B6C88"/>
                </a:solidFill>
                <a:latin typeface="Calibri" pitchFamily="34" charset="0"/>
                <a:ea typeface="Calibri" pitchFamily="34" charset="-122"/>
                <a:cs typeface="Calibri" pitchFamily="34" charset="-120"/>
              </a:rPr>
              <a:t>Định hướng công nghệ</a:t>
            </a:r>
            <a:endParaRPr lang="en-US" sz="1100" dirty="0"/>
          </a:p>
        </p:txBody>
      </p:sp>
      <p:sp>
        <p:nvSpPr>
          <p:cNvPr id="20" name="Shape 16"/>
          <p:cNvSpPr/>
          <p:nvPr/>
        </p:nvSpPr>
        <p:spPr>
          <a:xfrm>
            <a:off x="7406640" y="4910328"/>
            <a:ext cx="3867912" cy="0"/>
          </a:xfrm>
          <a:prstGeom prst="line">
            <a:avLst/>
          </a:prstGeom>
          <a:noFill/>
          <a:ln w="12700">
            <a:solidFill>
              <a:srgbClr val="E1E9F5"/>
            </a:solidFill>
            <a:prstDash val="solid"/>
          </a:ln>
        </p:spPr>
      </p:sp>
      <p:sp>
        <p:nvSpPr>
          <p:cNvPr id="21" name="Text 17"/>
          <p:cNvSpPr/>
          <p:nvPr/>
        </p:nvSpPr>
        <p:spPr>
          <a:xfrm>
            <a:off x="7406640" y="5038344"/>
            <a:ext cx="3867912" cy="384048"/>
          </a:xfrm>
          <a:prstGeom prst="rect">
            <a:avLst/>
          </a:prstGeom>
          <a:noFill/>
          <a:ln/>
        </p:spPr>
        <p:txBody>
          <a:bodyPr wrap="square" lIns="0" tIns="0" rIns="0" bIns="0" rtlCol="0" anchor="ctr"/>
          <a:lstStyle/>
          <a:p>
            <a:pPr algn="l" indent="0" marL="0">
              <a:buNone/>
            </a:pPr>
            <a:r>
              <a:rPr lang="en-US" sz="1900" b="1" dirty="0">
                <a:solidFill>
                  <a:srgbClr val="14233E"/>
                </a:solidFill>
                <a:latin typeface="Trebuchet MS" pitchFamily="34" charset="0"/>
                <a:ea typeface="Trebuchet MS" pitchFamily="34" charset="-122"/>
                <a:cs typeface="Trebuchet MS" pitchFamily="34" charset="-120"/>
              </a:rPr>
              <a:t>Trọn vòng đời</a:t>
            </a:r>
            <a:endParaRPr lang="en-US" sz="1900" dirty="0"/>
          </a:p>
        </p:txBody>
      </p:sp>
      <p:sp>
        <p:nvSpPr>
          <p:cNvPr id="22" name="Text 18"/>
          <p:cNvSpPr/>
          <p:nvPr/>
        </p:nvSpPr>
        <p:spPr>
          <a:xfrm>
            <a:off x="7406640" y="5404104"/>
            <a:ext cx="3867912" cy="274320"/>
          </a:xfrm>
          <a:prstGeom prst="rect">
            <a:avLst/>
          </a:prstGeom>
          <a:noFill/>
          <a:ln/>
        </p:spPr>
        <p:txBody>
          <a:bodyPr wrap="square" lIns="0" tIns="0" rIns="0" bIns="0" rtlCol="0" anchor="ctr"/>
          <a:lstStyle/>
          <a:p>
            <a:pPr algn="l" indent="0" marL="0">
              <a:buNone/>
            </a:pPr>
            <a:r>
              <a:rPr lang="en-US" sz="1100" dirty="0">
                <a:solidFill>
                  <a:srgbClr val="5B6C88"/>
                </a:solidFill>
                <a:latin typeface="Calibri" pitchFamily="34" charset="0"/>
                <a:ea typeface="Calibri" pitchFamily="34" charset="-122"/>
                <a:cs typeface="Calibri" pitchFamily="34" charset="-120"/>
              </a:rPr>
              <a:t>Tư vấn → triển khai → chuyển giao</a:t>
            </a:r>
            <a:endParaRPr lang="en-US" sz="1100" dirty="0"/>
          </a:p>
        </p:txBody>
      </p:sp>
      <p:sp>
        <p:nvSpPr>
          <p:cNvPr id="23" name="Shape 19"/>
          <p:cNvSpPr/>
          <p:nvPr/>
        </p:nvSpPr>
        <p:spPr>
          <a:xfrm>
            <a:off x="548640" y="6437376"/>
            <a:ext cx="11091672" cy="0"/>
          </a:xfrm>
          <a:prstGeom prst="line">
            <a:avLst/>
          </a:prstGeom>
          <a:noFill/>
          <a:ln w="12700">
            <a:solidFill>
              <a:srgbClr val="E1E9F5"/>
            </a:solidFill>
            <a:prstDash val="solid"/>
          </a:ln>
        </p:spPr>
      </p:sp>
      <p:sp>
        <p:nvSpPr>
          <p:cNvPr id="24" name="Text 20"/>
          <p:cNvSpPr/>
          <p:nvPr/>
        </p:nvSpPr>
        <p:spPr>
          <a:xfrm>
            <a:off x="548640" y="6492240"/>
            <a:ext cx="6400800" cy="274320"/>
          </a:xfrm>
          <a:prstGeom prst="rect">
            <a:avLst/>
          </a:prstGeom>
          <a:noFill/>
          <a:ln/>
        </p:spPr>
        <p:txBody>
          <a:bodyPr wrap="square" lIns="0" tIns="0" rIns="0" bIns="0" rtlCol="0" anchor="ctr"/>
          <a:lstStyle/>
          <a:p>
            <a:pPr algn="l" indent="0" marL="0">
              <a:buNone/>
            </a:pPr>
            <a:r>
              <a:rPr lang="en-US" sz="850" b="1" spc="50" kern="0" dirty="0">
                <a:solidFill>
                  <a:srgbClr val="5B6C88"/>
                </a:solidFill>
                <a:latin typeface="Trebuchet MS" pitchFamily="34" charset="0"/>
                <a:ea typeface="Trebuchet MS" pitchFamily="34" charset="-122"/>
                <a:cs typeface="Trebuchet MS" pitchFamily="34" charset="-120"/>
              </a:rPr>
              <a:t>PKH TECH · Beyond Technology, Beyond Tomorrow</a:t>
            </a:r>
            <a:endParaRPr lang="en-US" sz="850" dirty="0"/>
          </a:p>
        </p:txBody>
      </p:sp>
      <p:sp>
        <p:nvSpPr>
          <p:cNvPr id="25" name="Text 21"/>
          <p:cNvSpPr/>
          <p:nvPr/>
        </p:nvSpPr>
        <p:spPr>
          <a:xfrm>
            <a:off x="8869680" y="6492240"/>
            <a:ext cx="2770632" cy="274320"/>
          </a:xfrm>
          <a:prstGeom prst="rect">
            <a:avLst/>
          </a:prstGeom>
          <a:noFill/>
          <a:ln/>
        </p:spPr>
        <p:txBody>
          <a:bodyPr wrap="square" lIns="0" tIns="0" rIns="0" bIns="0" rtlCol="0" anchor="ctr"/>
          <a:lstStyle/>
          <a:p>
            <a:pPr algn="r" indent="0" marL="0">
              <a:buNone/>
            </a:pPr>
            <a:r>
              <a:rPr lang="en-US" sz="850" b="1" dirty="0">
                <a:solidFill>
                  <a:srgbClr val="5B6C88"/>
                </a:solidFill>
                <a:latin typeface="Trebuchet MS" pitchFamily="34" charset="0"/>
                <a:ea typeface="Trebuchet MS" pitchFamily="34" charset="-122"/>
                <a:cs typeface="Trebuchet MS" pitchFamily="34" charset="-120"/>
              </a:rPr>
              <a:t>02 / 20</a:t>
            </a:r>
            <a:endParaRPr lang="en-US" sz="8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0E1A30">
              <a:alpha val="80000"/>
            </a:srgbClr>
          </a:solidFill>
          <a:ln/>
        </p:spPr>
      </p:sp>
      <p:sp>
        <p:nvSpPr>
          <p:cNvPr id="3" name="Shape 1"/>
          <p:cNvSpPr/>
          <p:nvPr/>
        </p:nvSpPr>
        <p:spPr>
          <a:xfrm>
            <a:off x="0" y="0"/>
            <a:ext cx="12191695" cy="6858000"/>
          </a:xfrm>
          <a:prstGeom prst="rect">
            <a:avLst/>
          </a:prstGeom>
          <a:solidFill>
            <a:srgbClr val="0E1A30">
              <a:alpha val="55000"/>
            </a:srgbClr>
          </a:solidFill>
          <a:ln/>
        </p:spPr>
      </p:sp>
      <p:sp>
        <p:nvSpPr>
          <p:cNvPr id="4" name="Shape 2"/>
          <p:cNvSpPr/>
          <p:nvPr/>
        </p:nvSpPr>
        <p:spPr>
          <a:xfrm>
            <a:off x="0" y="0"/>
            <a:ext cx="12191695" cy="146304"/>
          </a:xfrm>
          <a:prstGeom prst="rect">
            <a:avLst/>
          </a:prstGeom>
          <a:solidFill>
            <a:srgbClr val="2E6BE6"/>
          </a:solidFill>
          <a:ln/>
        </p:spPr>
      </p:sp>
      <p:sp>
        <p:nvSpPr>
          <p:cNvPr id="5" name="Shape 3"/>
          <p:cNvSpPr/>
          <p:nvPr/>
        </p:nvSpPr>
        <p:spPr>
          <a:xfrm>
            <a:off x="640080" y="548640"/>
            <a:ext cx="1051560" cy="822960"/>
          </a:xfrm>
          <a:prstGeom prst="roundRect">
            <a:avLst>
              <a:gd name="adj" fmla="val 11111"/>
            </a:avLst>
          </a:prstGeom>
          <a:solidFill>
            <a:srgbClr val="FFFFFF"/>
          </a:solidFill>
          <a:ln/>
        </p:spPr>
      </p:sp>
      <p:pic>
        <p:nvPicPr>
          <p:cNvPr id="6" name="Image 0" descr="assets/logo.jpg">    </p:cNvPr>
          <p:cNvPicPr>
            <a:picLocks noChangeAspect="1"/>
          </p:cNvPicPr>
          <p:nvPr/>
        </p:nvPicPr>
        <p:blipFill>
          <a:blip r:embed="rId2"/>
          <a:srcRect l="0" r="0" t="0" b="0"/>
          <a:stretch/>
        </p:blipFill>
        <p:spPr>
          <a:xfrm>
            <a:off x="713232" y="621792"/>
            <a:ext cx="905256" cy="676656"/>
          </a:xfrm>
          <a:prstGeom prst="rect">
            <a:avLst/>
          </a:prstGeom>
        </p:spPr>
      </p:pic>
      <p:sp>
        <p:nvSpPr>
          <p:cNvPr id="7" name="Text 4"/>
          <p:cNvSpPr/>
          <p:nvPr/>
        </p:nvSpPr>
        <p:spPr>
          <a:xfrm>
            <a:off x="1810512" y="585216"/>
            <a:ext cx="4572000" cy="457200"/>
          </a:xfrm>
          <a:prstGeom prst="rect">
            <a:avLst/>
          </a:prstGeom>
          <a:noFill/>
          <a:ln/>
        </p:spPr>
        <p:txBody>
          <a:bodyPr wrap="square" lIns="0" tIns="0" rIns="0" bIns="0" rtlCol="0" anchor="ctr"/>
          <a:lstStyle/>
          <a:p>
            <a:pPr algn="l" indent="0" marL="0">
              <a:buNone/>
            </a:pPr>
            <a:r>
              <a:rPr lang="en-US" sz="2400" b="1" dirty="0">
                <a:solidFill>
                  <a:srgbClr val="FFFFFF"/>
                </a:solidFill>
                <a:latin typeface="Trebuchet MS" pitchFamily="34" charset="0"/>
                <a:ea typeface="Trebuchet MS" pitchFamily="34" charset="-122"/>
                <a:cs typeface="Trebuchet MS" pitchFamily="34" charset="-120"/>
              </a:rPr>
              <a:t>PKH TECH</a:t>
            </a:r>
            <a:endParaRPr lang="en-US" sz="2400" dirty="0"/>
          </a:p>
        </p:txBody>
      </p:sp>
      <p:sp>
        <p:nvSpPr>
          <p:cNvPr id="8" name="Text 5"/>
          <p:cNvSpPr/>
          <p:nvPr/>
        </p:nvSpPr>
        <p:spPr>
          <a:xfrm>
            <a:off x="1828800" y="1024128"/>
            <a:ext cx="5486400" cy="292608"/>
          </a:xfrm>
          <a:prstGeom prst="rect">
            <a:avLst/>
          </a:prstGeom>
          <a:noFill/>
          <a:ln/>
        </p:spPr>
        <p:txBody>
          <a:bodyPr wrap="square" lIns="0" tIns="0" rIns="0" bIns="0" rtlCol="0" anchor="ctr"/>
          <a:lstStyle/>
          <a:p>
            <a:pPr algn="l" indent="0" marL="0">
              <a:buNone/>
            </a:pPr>
            <a:r>
              <a:rPr lang="en-US" sz="1100" i="1" dirty="0">
                <a:solidFill>
                  <a:srgbClr val="93A6CB"/>
                </a:solidFill>
                <a:latin typeface="Calibri" pitchFamily="34" charset="0"/>
                <a:ea typeface="Calibri" pitchFamily="34" charset="-122"/>
                <a:cs typeface="Calibri" pitchFamily="34" charset="-120"/>
              </a:rPr>
              <a:t>Beyond Technology, Beyond Tomorrow</a:t>
            </a:r>
            <a:endParaRPr lang="en-US" sz="1100" dirty="0"/>
          </a:p>
        </p:txBody>
      </p:sp>
      <p:sp>
        <p:nvSpPr>
          <p:cNvPr id="9" name="Text 6"/>
          <p:cNvSpPr/>
          <p:nvPr/>
        </p:nvSpPr>
        <p:spPr>
          <a:xfrm>
            <a:off x="621792" y="2468880"/>
            <a:ext cx="10058400" cy="1005840"/>
          </a:xfrm>
          <a:prstGeom prst="rect">
            <a:avLst/>
          </a:prstGeom>
          <a:noFill/>
          <a:ln/>
        </p:spPr>
        <p:txBody>
          <a:bodyPr wrap="square" lIns="0" tIns="0" rIns="0" bIns="0" rtlCol="0" anchor="t"/>
          <a:lstStyle/>
          <a:p>
            <a:pPr algn="l" indent="0" marL="0">
              <a:buNone/>
            </a:pPr>
            <a:r>
              <a:rPr lang="en-US" sz="4200" b="1" dirty="0">
                <a:solidFill>
                  <a:srgbClr val="FFFFFF"/>
                </a:solidFill>
                <a:latin typeface="Trebuchet MS" pitchFamily="34" charset="0"/>
                <a:ea typeface="Trebuchet MS" pitchFamily="34" charset="-122"/>
                <a:cs typeface="Trebuchet MS" pitchFamily="34" charset="-120"/>
              </a:rPr>
              <a:t>Sẵn sàng bắt đầu hành trình </a:t>
            </a:r>
            <a:pPr algn="l" indent="0" marL="0">
              <a:buNone/>
            </a:pPr>
            <a:r>
              <a:rPr lang="en-US" sz="4200" b="1" dirty="0">
                <a:solidFill>
                  <a:srgbClr val="5AA0FF"/>
                </a:solidFill>
                <a:latin typeface="Trebuchet MS" pitchFamily="34" charset="0"/>
                <a:ea typeface="Trebuchet MS" pitchFamily="34" charset="-122"/>
                <a:cs typeface="Trebuchet MS" pitchFamily="34" charset="-120"/>
              </a:rPr>
              <a:t>AI</a:t>
            </a:r>
            <a:pPr algn="l" indent="0" marL="0">
              <a:buNone/>
            </a:pPr>
            <a:r>
              <a:rPr lang="en-US" sz="4200" b="1" dirty="0">
                <a:solidFill>
                  <a:srgbClr val="FFFFFF"/>
                </a:solidFill>
                <a:latin typeface="Trebuchet MS" pitchFamily="34" charset="0"/>
                <a:ea typeface="Trebuchet MS" pitchFamily="34" charset="-122"/>
                <a:cs typeface="Trebuchet MS" pitchFamily="34" charset="-120"/>
              </a:rPr>
              <a:t> của bạn?</a:t>
            </a:r>
            <a:endParaRPr lang="en-US" sz="4200" dirty="0"/>
          </a:p>
        </p:txBody>
      </p:sp>
      <p:sp>
        <p:nvSpPr>
          <p:cNvPr id="10" name="Text 7"/>
          <p:cNvSpPr/>
          <p:nvPr/>
        </p:nvSpPr>
        <p:spPr>
          <a:xfrm>
            <a:off x="640080" y="3566160"/>
            <a:ext cx="9601200" cy="548640"/>
          </a:xfrm>
          <a:prstGeom prst="rect">
            <a:avLst/>
          </a:prstGeom>
          <a:noFill/>
          <a:ln/>
        </p:spPr>
        <p:txBody>
          <a:bodyPr wrap="square" lIns="0" tIns="0" rIns="0" bIns="0" rtlCol="0" anchor="ctr"/>
          <a:lstStyle/>
          <a:p>
            <a:pPr algn="l" indent="0" marL="0">
              <a:buNone/>
            </a:pPr>
            <a:r>
              <a:rPr lang="en-US" sz="1500" dirty="0">
                <a:solidFill>
                  <a:srgbClr val="DCE6FA"/>
                </a:solidFill>
                <a:latin typeface="Calibri" pitchFamily="34" charset="0"/>
                <a:ea typeface="Calibri" pitchFamily="34" charset="-122"/>
                <a:cs typeface="Calibri" pitchFamily="34" charset="-120"/>
              </a:rPr>
              <a:t>Đăng ký một buổi tư vấn miễn phí để cùng đánh giá cơ hội và phác thảo lộ trình.</a:t>
            </a:r>
            <a:endParaRPr lang="en-US" sz="1500" dirty="0"/>
          </a:p>
        </p:txBody>
      </p:sp>
      <p:sp>
        <p:nvSpPr>
          <p:cNvPr id="11" name="Shape 8"/>
          <p:cNvSpPr/>
          <p:nvPr/>
        </p:nvSpPr>
        <p:spPr>
          <a:xfrm>
            <a:off x="640080" y="4389120"/>
            <a:ext cx="2926080" cy="603504"/>
          </a:xfrm>
          <a:prstGeom prst="roundRect">
            <a:avLst>
              <a:gd name="adj" fmla="val 50000"/>
            </a:avLst>
          </a:prstGeom>
          <a:solidFill>
            <a:srgbClr val="2E6BE6"/>
          </a:solidFill>
          <a:ln/>
          <a:effectLst>
            <a:outerShdw sx="100000" sy="100000" kx="0" ky="0" algn="bl" rotWithShape="0" blurRad="127000" dist="38100" dir="5400000">
              <a:srgbClr val="0B1220">
                <a:alpha val="18000"/>
              </a:srgbClr>
            </a:outerShdw>
          </a:effectLst>
        </p:spPr>
      </p:sp>
      <p:sp>
        <p:nvSpPr>
          <p:cNvPr id="12" name="Text 9"/>
          <p:cNvSpPr/>
          <p:nvPr/>
        </p:nvSpPr>
        <p:spPr>
          <a:xfrm>
            <a:off x="640080" y="4389120"/>
            <a:ext cx="2514600" cy="603504"/>
          </a:xfrm>
          <a:prstGeom prst="rect">
            <a:avLst/>
          </a:prstGeom>
          <a:noFill/>
          <a:ln/>
        </p:spPr>
        <p:txBody>
          <a:bodyPr wrap="square" lIns="0" tIns="0" rIns="0" bIns="0" rtlCol="0" anchor="ctr"/>
          <a:lstStyle/>
          <a:p>
            <a:pPr algn="ctr" indent="0" marL="0">
              <a:buNone/>
            </a:pPr>
            <a:r>
              <a:rPr lang="en-US" sz="1300" b="1" dirty="0">
                <a:solidFill>
                  <a:srgbClr val="FFFFFF"/>
                </a:solidFill>
                <a:latin typeface="Trebuchet MS" pitchFamily="34" charset="0"/>
                <a:ea typeface="Trebuchet MS" pitchFamily="34" charset="-122"/>
                <a:cs typeface="Trebuchet MS" pitchFamily="34" charset="-120"/>
              </a:rPr>
              <a:t>Đăng ký tư vấn miễn phí</a:t>
            </a:r>
            <a:endParaRPr lang="en-US" sz="1300" dirty="0"/>
          </a:p>
        </p:txBody>
      </p:sp>
      <p:pic>
        <p:nvPicPr>
          <p:cNvPr id="13" name="Image 1" descr="ic/arrow_w.png">    </p:cNvPr>
          <p:cNvPicPr>
            <a:picLocks noChangeAspect="1"/>
          </p:cNvPicPr>
          <p:nvPr/>
        </p:nvPicPr>
        <p:blipFill>
          <a:blip r:embed="rId3"/>
          <a:stretch>
            <a:fillRect/>
          </a:stretch>
        </p:blipFill>
        <p:spPr>
          <a:xfrm>
            <a:off x="3154680" y="4553712"/>
            <a:ext cx="201168" cy="201168"/>
          </a:xfrm>
          <a:prstGeom prst="rect">
            <a:avLst/>
          </a:prstGeom>
        </p:spPr>
      </p:pic>
      <p:sp>
        <p:nvSpPr>
          <p:cNvPr id="14" name="Shape 10"/>
          <p:cNvSpPr/>
          <p:nvPr/>
        </p:nvSpPr>
        <p:spPr>
          <a:xfrm>
            <a:off x="548640" y="5257800"/>
            <a:ext cx="2651760" cy="868680"/>
          </a:xfrm>
          <a:prstGeom prst="roundRect">
            <a:avLst>
              <a:gd name="adj" fmla="val 10526"/>
            </a:avLst>
          </a:prstGeom>
          <a:solidFill>
            <a:srgbClr val="16274A"/>
          </a:solidFill>
          <a:ln w="12700">
            <a:solidFill>
              <a:srgbClr val="2A3F68"/>
            </a:solidFill>
            <a:prstDash val="solid"/>
          </a:ln>
        </p:spPr>
      </p:sp>
      <p:sp>
        <p:nvSpPr>
          <p:cNvPr id="15" name="Shape 11"/>
          <p:cNvSpPr/>
          <p:nvPr/>
        </p:nvSpPr>
        <p:spPr>
          <a:xfrm>
            <a:off x="786384" y="5468112"/>
            <a:ext cx="457200" cy="457200"/>
          </a:xfrm>
          <a:prstGeom prst="roundRect">
            <a:avLst>
              <a:gd name="adj" fmla="val 28000"/>
            </a:avLst>
          </a:prstGeom>
          <a:solidFill>
            <a:srgbClr val="2E6BE6"/>
          </a:solidFill>
          <a:ln/>
        </p:spPr>
      </p:sp>
      <p:pic>
        <p:nvPicPr>
          <p:cNvPr id="16" name="Image 2" descr="ic/globe_w.png">    </p:cNvPr>
          <p:cNvPicPr>
            <a:picLocks noChangeAspect="1"/>
          </p:cNvPicPr>
          <p:nvPr/>
        </p:nvPicPr>
        <p:blipFill>
          <a:blip r:embed="rId4"/>
          <a:stretch>
            <a:fillRect/>
          </a:stretch>
        </p:blipFill>
        <p:spPr>
          <a:xfrm>
            <a:off x="905256" y="5586984"/>
            <a:ext cx="219456" cy="219456"/>
          </a:xfrm>
          <a:prstGeom prst="rect">
            <a:avLst/>
          </a:prstGeom>
        </p:spPr>
      </p:pic>
      <p:sp>
        <p:nvSpPr>
          <p:cNvPr id="17" name="Text 12"/>
          <p:cNvSpPr/>
          <p:nvPr/>
        </p:nvSpPr>
        <p:spPr>
          <a:xfrm>
            <a:off x="1417320" y="5394960"/>
            <a:ext cx="1645920" cy="274320"/>
          </a:xfrm>
          <a:prstGeom prst="rect">
            <a:avLst/>
          </a:prstGeom>
          <a:noFill/>
          <a:ln/>
        </p:spPr>
        <p:txBody>
          <a:bodyPr wrap="square" lIns="0" tIns="0" rIns="0" bIns="0" rtlCol="0" anchor="ctr"/>
          <a:lstStyle/>
          <a:p>
            <a:pPr algn="l" indent="0" marL="0">
              <a:buNone/>
            </a:pPr>
            <a:r>
              <a:rPr lang="en-US" sz="950" dirty="0">
                <a:solidFill>
                  <a:srgbClr val="93A6CB"/>
                </a:solidFill>
                <a:latin typeface="Calibri" pitchFamily="34" charset="0"/>
                <a:ea typeface="Calibri" pitchFamily="34" charset="-122"/>
                <a:cs typeface="Calibri" pitchFamily="34" charset="-120"/>
              </a:rPr>
              <a:t>Website</a:t>
            </a:r>
            <a:endParaRPr lang="en-US" sz="950" dirty="0"/>
          </a:p>
        </p:txBody>
      </p:sp>
      <p:sp>
        <p:nvSpPr>
          <p:cNvPr id="18" name="Text 13"/>
          <p:cNvSpPr/>
          <p:nvPr/>
        </p:nvSpPr>
        <p:spPr>
          <a:xfrm>
            <a:off x="1417320" y="5669280"/>
            <a:ext cx="1645920" cy="310896"/>
          </a:xfrm>
          <a:prstGeom prst="rect">
            <a:avLst/>
          </a:prstGeom>
          <a:noFill/>
          <a:ln/>
        </p:spPr>
        <p:txBody>
          <a:bodyPr wrap="square" lIns="0" tIns="0" rIns="0" bIns="0" rtlCol="0" anchor="ctr"/>
          <a:lstStyle/>
          <a:p>
            <a:pPr algn="l" indent="0" marL="0">
              <a:buNone/>
            </a:pPr>
            <a:r>
              <a:rPr lang="en-US" sz="1200" b="1" dirty="0">
                <a:solidFill>
                  <a:srgbClr val="FFFFFF"/>
                </a:solidFill>
                <a:latin typeface="Trebuchet MS" pitchFamily="34" charset="0"/>
                <a:ea typeface="Trebuchet MS" pitchFamily="34" charset="-122"/>
                <a:cs typeface="Trebuchet MS" pitchFamily="34" charset="-120"/>
              </a:rPr>
              <a:t>pkhtech.com</a:t>
            </a:r>
            <a:endParaRPr lang="en-US" sz="1200" dirty="0"/>
          </a:p>
        </p:txBody>
      </p:sp>
      <p:sp>
        <p:nvSpPr>
          <p:cNvPr id="19" name="Shape 14"/>
          <p:cNvSpPr/>
          <p:nvPr/>
        </p:nvSpPr>
        <p:spPr>
          <a:xfrm>
            <a:off x="3419856" y="5257800"/>
            <a:ext cx="2651760" cy="868680"/>
          </a:xfrm>
          <a:prstGeom prst="roundRect">
            <a:avLst>
              <a:gd name="adj" fmla="val 10526"/>
            </a:avLst>
          </a:prstGeom>
          <a:solidFill>
            <a:srgbClr val="16274A"/>
          </a:solidFill>
          <a:ln w="12700">
            <a:solidFill>
              <a:srgbClr val="2A3F68"/>
            </a:solidFill>
            <a:prstDash val="solid"/>
          </a:ln>
        </p:spPr>
      </p:sp>
      <p:sp>
        <p:nvSpPr>
          <p:cNvPr id="20" name="Shape 15"/>
          <p:cNvSpPr/>
          <p:nvPr/>
        </p:nvSpPr>
        <p:spPr>
          <a:xfrm>
            <a:off x="3657600" y="5468112"/>
            <a:ext cx="457200" cy="457200"/>
          </a:xfrm>
          <a:prstGeom prst="roundRect">
            <a:avLst>
              <a:gd name="adj" fmla="val 28000"/>
            </a:avLst>
          </a:prstGeom>
          <a:solidFill>
            <a:srgbClr val="2E6BE6"/>
          </a:solidFill>
          <a:ln/>
        </p:spPr>
      </p:sp>
      <p:pic>
        <p:nvPicPr>
          <p:cNvPr id="21" name="Image 3" descr="ic/mail_w.png">    </p:cNvPr>
          <p:cNvPicPr>
            <a:picLocks noChangeAspect="1"/>
          </p:cNvPicPr>
          <p:nvPr/>
        </p:nvPicPr>
        <p:blipFill>
          <a:blip r:embed="rId5"/>
          <a:stretch>
            <a:fillRect/>
          </a:stretch>
        </p:blipFill>
        <p:spPr>
          <a:xfrm>
            <a:off x="3776472" y="5586984"/>
            <a:ext cx="219456" cy="219456"/>
          </a:xfrm>
          <a:prstGeom prst="rect">
            <a:avLst/>
          </a:prstGeom>
        </p:spPr>
      </p:pic>
      <p:sp>
        <p:nvSpPr>
          <p:cNvPr id="22" name="Text 16"/>
          <p:cNvSpPr/>
          <p:nvPr/>
        </p:nvSpPr>
        <p:spPr>
          <a:xfrm>
            <a:off x="4288536" y="5394960"/>
            <a:ext cx="1645920" cy="274320"/>
          </a:xfrm>
          <a:prstGeom prst="rect">
            <a:avLst/>
          </a:prstGeom>
          <a:noFill/>
          <a:ln/>
        </p:spPr>
        <p:txBody>
          <a:bodyPr wrap="square" lIns="0" tIns="0" rIns="0" bIns="0" rtlCol="0" anchor="ctr"/>
          <a:lstStyle/>
          <a:p>
            <a:pPr algn="l" indent="0" marL="0">
              <a:buNone/>
            </a:pPr>
            <a:r>
              <a:rPr lang="en-US" sz="950" dirty="0">
                <a:solidFill>
                  <a:srgbClr val="93A6CB"/>
                </a:solidFill>
                <a:latin typeface="Calibri" pitchFamily="34" charset="0"/>
                <a:ea typeface="Calibri" pitchFamily="34" charset="-122"/>
                <a:cs typeface="Calibri" pitchFamily="34" charset="-120"/>
              </a:rPr>
              <a:t>Email</a:t>
            </a:r>
            <a:endParaRPr lang="en-US" sz="950" dirty="0"/>
          </a:p>
        </p:txBody>
      </p:sp>
      <p:sp>
        <p:nvSpPr>
          <p:cNvPr id="23" name="Text 17"/>
          <p:cNvSpPr/>
          <p:nvPr/>
        </p:nvSpPr>
        <p:spPr>
          <a:xfrm>
            <a:off x="4288536" y="5669280"/>
            <a:ext cx="1645920" cy="310896"/>
          </a:xfrm>
          <a:prstGeom prst="rect">
            <a:avLst/>
          </a:prstGeom>
          <a:noFill/>
          <a:ln/>
        </p:spPr>
        <p:txBody>
          <a:bodyPr wrap="square" lIns="0" tIns="0" rIns="0" bIns="0" rtlCol="0" anchor="ctr"/>
          <a:lstStyle/>
          <a:p>
            <a:pPr algn="l" indent="0" marL="0">
              <a:buNone/>
            </a:pPr>
            <a:r>
              <a:rPr lang="en-US" sz="1200" b="1" dirty="0">
                <a:solidFill>
                  <a:srgbClr val="FFFFFF"/>
                </a:solidFill>
                <a:latin typeface="Trebuchet MS" pitchFamily="34" charset="0"/>
                <a:ea typeface="Trebuchet MS" pitchFamily="34" charset="-122"/>
                <a:cs typeface="Trebuchet MS" pitchFamily="34" charset="-120"/>
              </a:rPr>
              <a:t>info@pkhtech.com</a:t>
            </a:r>
            <a:endParaRPr lang="en-US" sz="1200" dirty="0"/>
          </a:p>
        </p:txBody>
      </p:sp>
      <p:sp>
        <p:nvSpPr>
          <p:cNvPr id="24" name="Shape 18"/>
          <p:cNvSpPr/>
          <p:nvPr/>
        </p:nvSpPr>
        <p:spPr>
          <a:xfrm>
            <a:off x="6291072" y="5257800"/>
            <a:ext cx="2651760" cy="868680"/>
          </a:xfrm>
          <a:prstGeom prst="roundRect">
            <a:avLst>
              <a:gd name="adj" fmla="val 10526"/>
            </a:avLst>
          </a:prstGeom>
          <a:solidFill>
            <a:srgbClr val="16274A"/>
          </a:solidFill>
          <a:ln w="12700">
            <a:solidFill>
              <a:srgbClr val="2A3F68"/>
            </a:solidFill>
            <a:prstDash val="solid"/>
          </a:ln>
        </p:spPr>
      </p:sp>
      <p:sp>
        <p:nvSpPr>
          <p:cNvPr id="25" name="Shape 19"/>
          <p:cNvSpPr/>
          <p:nvPr/>
        </p:nvSpPr>
        <p:spPr>
          <a:xfrm>
            <a:off x="6528816" y="5468112"/>
            <a:ext cx="457200" cy="457200"/>
          </a:xfrm>
          <a:prstGeom prst="roundRect">
            <a:avLst>
              <a:gd name="adj" fmla="val 28000"/>
            </a:avLst>
          </a:prstGeom>
          <a:solidFill>
            <a:srgbClr val="2E6BE6"/>
          </a:solidFill>
          <a:ln/>
        </p:spPr>
      </p:sp>
      <p:pic>
        <p:nvPicPr>
          <p:cNvPr id="26" name="Image 4" descr="ic/phone_w.png">    </p:cNvPr>
          <p:cNvPicPr>
            <a:picLocks noChangeAspect="1"/>
          </p:cNvPicPr>
          <p:nvPr/>
        </p:nvPicPr>
        <p:blipFill>
          <a:blip r:embed="rId6"/>
          <a:stretch>
            <a:fillRect/>
          </a:stretch>
        </p:blipFill>
        <p:spPr>
          <a:xfrm>
            <a:off x="6647688" y="5586984"/>
            <a:ext cx="219456" cy="219456"/>
          </a:xfrm>
          <a:prstGeom prst="rect">
            <a:avLst/>
          </a:prstGeom>
        </p:spPr>
      </p:pic>
      <p:sp>
        <p:nvSpPr>
          <p:cNvPr id="27" name="Text 20"/>
          <p:cNvSpPr/>
          <p:nvPr/>
        </p:nvSpPr>
        <p:spPr>
          <a:xfrm>
            <a:off x="7159752" y="5394960"/>
            <a:ext cx="1645920" cy="274320"/>
          </a:xfrm>
          <a:prstGeom prst="rect">
            <a:avLst/>
          </a:prstGeom>
          <a:noFill/>
          <a:ln/>
        </p:spPr>
        <p:txBody>
          <a:bodyPr wrap="square" lIns="0" tIns="0" rIns="0" bIns="0" rtlCol="0" anchor="ctr"/>
          <a:lstStyle/>
          <a:p>
            <a:pPr algn="l" indent="0" marL="0">
              <a:buNone/>
            </a:pPr>
            <a:r>
              <a:rPr lang="en-US" sz="950" dirty="0">
                <a:solidFill>
                  <a:srgbClr val="93A6CB"/>
                </a:solidFill>
                <a:latin typeface="Calibri" pitchFamily="34" charset="0"/>
                <a:ea typeface="Calibri" pitchFamily="34" charset="-122"/>
                <a:cs typeface="Calibri" pitchFamily="34" charset="-120"/>
              </a:rPr>
              <a:t>Điện thoại</a:t>
            </a:r>
            <a:endParaRPr lang="en-US" sz="950" dirty="0"/>
          </a:p>
        </p:txBody>
      </p:sp>
      <p:sp>
        <p:nvSpPr>
          <p:cNvPr id="28" name="Text 21"/>
          <p:cNvSpPr/>
          <p:nvPr/>
        </p:nvSpPr>
        <p:spPr>
          <a:xfrm>
            <a:off x="7159752" y="5669280"/>
            <a:ext cx="1645920" cy="310896"/>
          </a:xfrm>
          <a:prstGeom prst="rect">
            <a:avLst/>
          </a:prstGeom>
          <a:noFill/>
          <a:ln/>
        </p:spPr>
        <p:txBody>
          <a:bodyPr wrap="square" lIns="0" tIns="0" rIns="0" bIns="0" rtlCol="0" anchor="ctr"/>
          <a:lstStyle/>
          <a:p>
            <a:pPr algn="l" indent="0" marL="0">
              <a:buNone/>
            </a:pPr>
            <a:r>
              <a:rPr lang="en-US" sz="1200" b="1" dirty="0">
                <a:solidFill>
                  <a:srgbClr val="FFFFFF"/>
                </a:solidFill>
                <a:latin typeface="Trebuchet MS" pitchFamily="34" charset="0"/>
                <a:ea typeface="Trebuchet MS" pitchFamily="34" charset="-122"/>
                <a:cs typeface="Trebuchet MS" pitchFamily="34" charset="-120"/>
              </a:rPr>
              <a:t>(+84) 0902.054.545</a:t>
            </a:r>
            <a:endParaRPr lang="en-US" sz="1200" dirty="0"/>
          </a:p>
        </p:txBody>
      </p:sp>
      <p:sp>
        <p:nvSpPr>
          <p:cNvPr id="29" name="Shape 22"/>
          <p:cNvSpPr/>
          <p:nvPr/>
        </p:nvSpPr>
        <p:spPr>
          <a:xfrm>
            <a:off x="9162288" y="5257800"/>
            <a:ext cx="2651760" cy="868680"/>
          </a:xfrm>
          <a:prstGeom prst="roundRect">
            <a:avLst>
              <a:gd name="adj" fmla="val 10526"/>
            </a:avLst>
          </a:prstGeom>
          <a:solidFill>
            <a:srgbClr val="16274A"/>
          </a:solidFill>
          <a:ln w="12700">
            <a:solidFill>
              <a:srgbClr val="2A3F68"/>
            </a:solidFill>
            <a:prstDash val="solid"/>
          </a:ln>
        </p:spPr>
      </p:sp>
      <p:sp>
        <p:nvSpPr>
          <p:cNvPr id="30" name="Shape 23"/>
          <p:cNvSpPr/>
          <p:nvPr/>
        </p:nvSpPr>
        <p:spPr>
          <a:xfrm>
            <a:off x="9400032" y="5468112"/>
            <a:ext cx="457200" cy="457200"/>
          </a:xfrm>
          <a:prstGeom prst="roundRect">
            <a:avLst>
              <a:gd name="adj" fmla="val 28000"/>
            </a:avLst>
          </a:prstGeom>
          <a:solidFill>
            <a:srgbClr val="2E6BE6"/>
          </a:solidFill>
          <a:ln/>
        </p:spPr>
      </p:sp>
      <p:pic>
        <p:nvPicPr>
          <p:cNvPr id="31" name="Image 5" descr="ic/pin_w.png">    </p:cNvPr>
          <p:cNvPicPr>
            <a:picLocks noChangeAspect="1"/>
          </p:cNvPicPr>
          <p:nvPr/>
        </p:nvPicPr>
        <p:blipFill>
          <a:blip r:embed="rId7"/>
          <a:stretch>
            <a:fillRect/>
          </a:stretch>
        </p:blipFill>
        <p:spPr>
          <a:xfrm>
            <a:off x="9518904" y="5586984"/>
            <a:ext cx="219456" cy="219456"/>
          </a:xfrm>
          <a:prstGeom prst="rect">
            <a:avLst/>
          </a:prstGeom>
        </p:spPr>
      </p:pic>
      <p:sp>
        <p:nvSpPr>
          <p:cNvPr id="32" name="Text 24"/>
          <p:cNvSpPr/>
          <p:nvPr/>
        </p:nvSpPr>
        <p:spPr>
          <a:xfrm>
            <a:off x="10030968" y="5394960"/>
            <a:ext cx="1645920" cy="274320"/>
          </a:xfrm>
          <a:prstGeom prst="rect">
            <a:avLst/>
          </a:prstGeom>
          <a:noFill/>
          <a:ln/>
        </p:spPr>
        <p:txBody>
          <a:bodyPr wrap="square" lIns="0" tIns="0" rIns="0" bIns="0" rtlCol="0" anchor="ctr"/>
          <a:lstStyle/>
          <a:p>
            <a:pPr algn="l" indent="0" marL="0">
              <a:buNone/>
            </a:pPr>
            <a:r>
              <a:rPr lang="en-US" sz="950" dirty="0">
                <a:solidFill>
                  <a:srgbClr val="93A6CB"/>
                </a:solidFill>
                <a:latin typeface="Calibri" pitchFamily="34" charset="0"/>
                <a:ea typeface="Calibri" pitchFamily="34" charset="-122"/>
                <a:cs typeface="Calibri" pitchFamily="34" charset="-120"/>
              </a:rPr>
              <a:t>Địa chỉ</a:t>
            </a:r>
            <a:endParaRPr lang="en-US" sz="950" dirty="0"/>
          </a:p>
        </p:txBody>
      </p:sp>
      <p:sp>
        <p:nvSpPr>
          <p:cNvPr id="33" name="Text 25"/>
          <p:cNvSpPr/>
          <p:nvPr/>
        </p:nvSpPr>
        <p:spPr>
          <a:xfrm>
            <a:off x="10030968" y="5669280"/>
            <a:ext cx="1645920" cy="310896"/>
          </a:xfrm>
          <a:prstGeom prst="rect">
            <a:avLst/>
          </a:prstGeom>
          <a:noFill/>
          <a:ln/>
        </p:spPr>
        <p:txBody>
          <a:bodyPr wrap="square" lIns="0" tIns="0" rIns="0" bIns="0" rtlCol="0" anchor="ctr"/>
          <a:lstStyle/>
          <a:p>
            <a:pPr algn="l" indent="0" marL="0">
              <a:buNone/>
            </a:pPr>
            <a:r>
              <a:rPr lang="en-US" sz="1200" b="1" dirty="0">
                <a:solidFill>
                  <a:srgbClr val="FFFFFF"/>
                </a:solidFill>
                <a:latin typeface="Trebuchet MS" pitchFamily="34" charset="0"/>
                <a:ea typeface="Trebuchet MS" pitchFamily="34" charset="-122"/>
                <a:cs typeface="Trebuchet MS" pitchFamily="34" charset="-120"/>
              </a:rPr>
              <a:t>Đà Nẵng, Việt Nam</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5F8FC"/>
        </a:solidFill>
      </p:bgPr>
    </p:bg>
    <p:spTree>
      <p:nvGrpSpPr>
        <p:cNvPr id="1" name=""/>
        <p:cNvGrpSpPr/>
        <p:nvPr/>
      </p:nvGrpSpPr>
      <p:grpSpPr>
        <a:xfrm>
          <a:off x="0" y="0"/>
          <a:ext cx="0" cy="0"/>
          <a:chOff x="0" y="0"/>
          <a:chExt cx="0" cy="0"/>
        </a:xfrm>
      </p:grpSpPr>
      <p:pic>
        <p:nvPicPr>
          <p:cNvPr id="2" name="Image 0" descr="ic/star_b.png">    </p:cNvPr>
          <p:cNvPicPr>
            <a:picLocks noChangeAspect="1"/>
          </p:cNvPicPr>
          <p:nvPr/>
        </p:nvPicPr>
        <p:blipFill>
          <a:blip r:embed="rId1"/>
          <a:stretch>
            <a:fillRect/>
          </a:stretch>
        </p:blipFill>
        <p:spPr>
          <a:xfrm>
            <a:off x="548640" y="566928"/>
            <a:ext cx="182880" cy="182880"/>
          </a:xfrm>
          <a:prstGeom prst="rect">
            <a:avLst/>
          </a:prstGeom>
        </p:spPr>
      </p:pic>
      <p:sp>
        <p:nvSpPr>
          <p:cNvPr id="3" name="Text 0"/>
          <p:cNvSpPr/>
          <p:nvPr/>
        </p:nvSpPr>
        <p:spPr>
          <a:xfrm>
            <a:off x="822960" y="502920"/>
            <a:ext cx="10058400" cy="310896"/>
          </a:xfrm>
          <a:prstGeom prst="rect">
            <a:avLst/>
          </a:prstGeom>
          <a:noFill/>
          <a:ln/>
        </p:spPr>
        <p:txBody>
          <a:bodyPr wrap="square" lIns="0" tIns="0" rIns="0" bIns="0" rtlCol="0" anchor="ctr"/>
          <a:lstStyle/>
          <a:p>
            <a:pPr algn="l" indent="0" marL="0">
              <a:buNone/>
            </a:pPr>
            <a:r>
              <a:rPr lang="en-US" sz="1150" b="1" spc="140" kern="0" dirty="0">
                <a:solidFill>
                  <a:srgbClr val="2E6BE6"/>
                </a:solidFill>
                <a:latin typeface="Trebuchet MS" pitchFamily="34" charset="0"/>
                <a:ea typeface="Trebuchet MS" pitchFamily="34" charset="-122"/>
                <a:cs typeface="Trebuchet MS" pitchFamily="34" charset="-120"/>
              </a:rPr>
              <a:t>TẦM NHÌN &amp; SỨ MỆNH</a:t>
            </a:r>
            <a:endParaRPr lang="en-US" sz="1150" dirty="0"/>
          </a:p>
        </p:txBody>
      </p:sp>
      <p:sp>
        <p:nvSpPr>
          <p:cNvPr id="4" name="Text 1"/>
          <p:cNvSpPr/>
          <p:nvPr/>
        </p:nvSpPr>
        <p:spPr>
          <a:xfrm>
            <a:off x="548640" y="868680"/>
            <a:ext cx="11064240" cy="640080"/>
          </a:xfrm>
          <a:prstGeom prst="rect">
            <a:avLst/>
          </a:prstGeom>
          <a:noFill/>
          <a:ln/>
        </p:spPr>
        <p:txBody>
          <a:bodyPr wrap="square" lIns="0" tIns="0" rIns="0" bIns="0" rtlCol="0" anchor="ctr"/>
          <a:lstStyle/>
          <a:p>
            <a:pPr algn="l" indent="0" marL="0">
              <a:buNone/>
            </a:pPr>
            <a:r>
              <a:rPr lang="en-US" sz="2900" b="1" dirty="0">
                <a:solidFill>
                  <a:srgbClr val="14233E"/>
                </a:solidFill>
                <a:latin typeface="Trebuchet MS" pitchFamily="34" charset="0"/>
                <a:ea typeface="Trebuchet MS" pitchFamily="34" charset="-122"/>
                <a:cs typeface="Trebuchet MS" pitchFamily="34" charset="-120"/>
              </a:rPr>
              <a:t>Chúng tôi tin công nghệ tạo ra giá trị bền vững</a:t>
            </a:r>
            <a:endParaRPr lang="en-US" sz="2900" dirty="0"/>
          </a:p>
        </p:txBody>
      </p:sp>
      <p:sp>
        <p:nvSpPr>
          <p:cNvPr id="5" name="Shape 2"/>
          <p:cNvSpPr/>
          <p:nvPr/>
        </p:nvSpPr>
        <p:spPr>
          <a:xfrm>
            <a:off x="548640" y="1828800"/>
            <a:ext cx="5440680" cy="2880360"/>
          </a:xfrm>
          <a:prstGeom prst="roundRect">
            <a:avLst>
              <a:gd name="adj" fmla="val 3810"/>
            </a:avLst>
          </a:prstGeom>
          <a:solidFill>
            <a:srgbClr val="FFFFFF"/>
          </a:solidFill>
          <a:ln w="12700">
            <a:solidFill>
              <a:srgbClr val="E1E9F5"/>
            </a:solidFill>
            <a:prstDash val="solid"/>
          </a:ln>
          <a:effectLst>
            <a:outerShdw sx="100000" sy="100000" kx="0" ky="0" algn="bl" rotWithShape="0" blurRad="127000" dist="38100" dir="5400000">
              <a:srgbClr val="0B1220">
                <a:alpha val="18000"/>
              </a:srgbClr>
            </a:outerShdw>
          </a:effectLst>
        </p:spPr>
      </p:sp>
      <p:sp>
        <p:nvSpPr>
          <p:cNvPr id="6" name="Shape 3"/>
          <p:cNvSpPr/>
          <p:nvPr/>
        </p:nvSpPr>
        <p:spPr>
          <a:xfrm>
            <a:off x="548640" y="1828800"/>
            <a:ext cx="82296" cy="2880360"/>
          </a:xfrm>
          <a:prstGeom prst="rect">
            <a:avLst/>
          </a:prstGeom>
          <a:solidFill>
            <a:srgbClr val="2E6BE6"/>
          </a:solidFill>
          <a:ln/>
        </p:spPr>
      </p:sp>
      <p:sp>
        <p:nvSpPr>
          <p:cNvPr id="7" name="Shape 4"/>
          <p:cNvSpPr/>
          <p:nvPr/>
        </p:nvSpPr>
        <p:spPr>
          <a:xfrm>
            <a:off x="960120" y="2194560"/>
            <a:ext cx="822960" cy="822960"/>
          </a:xfrm>
          <a:prstGeom prst="roundRect">
            <a:avLst>
              <a:gd name="adj" fmla="val 28000"/>
            </a:avLst>
          </a:prstGeom>
          <a:solidFill>
            <a:srgbClr val="2E6BE6"/>
          </a:solidFill>
          <a:ln/>
        </p:spPr>
      </p:sp>
      <p:pic>
        <p:nvPicPr>
          <p:cNvPr id="8" name="Image 1" descr="ic/target_w.png">    </p:cNvPr>
          <p:cNvPicPr>
            <a:picLocks noChangeAspect="1"/>
          </p:cNvPicPr>
          <p:nvPr/>
        </p:nvPicPr>
        <p:blipFill>
          <a:blip r:embed="rId2"/>
          <a:stretch>
            <a:fillRect/>
          </a:stretch>
        </p:blipFill>
        <p:spPr>
          <a:xfrm>
            <a:off x="1174090" y="2408530"/>
            <a:ext cx="395021" cy="395021"/>
          </a:xfrm>
          <a:prstGeom prst="rect">
            <a:avLst/>
          </a:prstGeom>
        </p:spPr>
      </p:pic>
      <p:sp>
        <p:nvSpPr>
          <p:cNvPr id="9" name="Text 5"/>
          <p:cNvSpPr/>
          <p:nvPr/>
        </p:nvSpPr>
        <p:spPr>
          <a:xfrm>
            <a:off x="960120" y="3200400"/>
            <a:ext cx="4617720" cy="457200"/>
          </a:xfrm>
          <a:prstGeom prst="rect">
            <a:avLst/>
          </a:prstGeom>
          <a:noFill/>
          <a:ln/>
        </p:spPr>
        <p:txBody>
          <a:bodyPr wrap="square" lIns="0" tIns="0" rIns="0" bIns="0" rtlCol="0" anchor="ctr"/>
          <a:lstStyle/>
          <a:p>
            <a:pPr algn="l" indent="0" marL="0">
              <a:buNone/>
            </a:pPr>
            <a:r>
              <a:rPr lang="en-US" sz="2200" b="1" dirty="0">
                <a:solidFill>
                  <a:srgbClr val="14233E"/>
                </a:solidFill>
                <a:latin typeface="Trebuchet MS" pitchFamily="34" charset="0"/>
                <a:ea typeface="Trebuchet MS" pitchFamily="34" charset="-122"/>
                <a:cs typeface="Trebuchet MS" pitchFamily="34" charset="-120"/>
              </a:rPr>
              <a:t>Tầm nhìn</a:t>
            </a:r>
            <a:endParaRPr lang="en-US" sz="2200" dirty="0"/>
          </a:p>
        </p:txBody>
      </p:sp>
      <p:sp>
        <p:nvSpPr>
          <p:cNvPr id="10" name="Text 6"/>
          <p:cNvSpPr/>
          <p:nvPr/>
        </p:nvSpPr>
        <p:spPr>
          <a:xfrm>
            <a:off x="960120" y="3703320"/>
            <a:ext cx="4617720" cy="914400"/>
          </a:xfrm>
          <a:prstGeom prst="rect">
            <a:avLst/>
          </a:prstGeom>
          <a:noFill/>
          <a:ln/>
        </p:spPr>
        <p:txBody>
          <a:bodyPr wrap="square" lIns="0" tIns="0" rIns="0" bIns="0" rtlCol="0" anchor="t"/>
          <a:lstStyle/>
          <a:p>
            <a:pPr algn="l" indent="0" marL="0">
              <a:lnSpc>
                <a:spcPct val="132000"/>
              </a:lnSpc>
              <a:buNone/>
            </a:pPr>
            <a:r>
              <a:rPr lang="en-US" sz="1250" dirty="0">
                <a:solidFill>
                  <a:srgbClr val="5B6C88"/>
                </a:solidFill>
                <a:latin typeface="Calibri" pitchFamily="34" charset="0"/>
                <a:ea typeface="Calibri" pitchFamily="34" charset="-122"/>
                <a:cs typeface="Calibri" pitchFamily="34" charset="-120"/>
              </a:rPr>
              <a:t>Trở thành đối tác tin cậy hàng đầu về chuyển đổi số tại Việt Nam, thúc đẩy sự phát triển bền vững của doanh nghiệp và xã hội.</a:t>
            </a:r>
            <a:endParaRPr lang="en-US" sz="1250" dirty="0"/>
          </a:p>
        </p:txBody>
      </p:sp>
      <p:sp>
        <p:nvSpPr>
          <p:cNvPr id="11" name="Shape 7"/>
          <p:cNvSpPr/>
          <p:nvPr/>
        </p:nvSpPr>
        <p:spPr>
          <a:xfrm>
            <a:off x="6199632" y="1828800"/>
            <a:ext cx="5440680" cy="2880360"/>
          </a:xfrm>
          <a:prstGeom prst="roundRect">
            <a:avLst>
              <a:gd name="adj" fmla="val 3810"/>
            </a:avLst>
          </a:prstGeom>
          <a:solidFill>
            <a:srgbClr val="FFFFFF"/>
          </a:solidFill>
          <a:ln w="12700">
            <a:solidFill>
              <a:srgbClr val="E1E9F5"/>
            </a:solidFill>
            <a:prstDash val="solid"/>
          </a:ln>
          <a:effectLst>
            <a:outerShdw sx="100000" sy="100000" kx="0" ky="0" algn="bl" rotWithShape="0" blurRad="127000" dist="38100" dir="5400000">
              <a:srgbClr val="0B1220">
                <a:alpha val="18000"/>
              </a:srgbClr>
            </a:outerShdw>
          </a:effectLst>
        </p:spPr>
      </p:sp>
      <p:sp>
        <p:nvSpPr>
          <p:cNvPr id="12" name="Shape 8"/>
          <p:cNvSpPr/>
          <p:nvPr/>
        </p:nvSpPr>
        <p:spPr>
          <a:xfrm>
            <a:off x="6199632" y="1828800"/>
            <a:ext cx="82296" cy="2880360"/>
          </a:xfrm>
          <a:prstGeom prst="rect">
            <a:avLst/>
          </a:prstGeom>
          <a:solidFill>
            <a:srgbClr val="2E6BE6"/>
          </a:solidFill>
          <a:ln/>
        </p:spPr>
      </p:sp>
      <p:sp>
        <p:nvSpPr>
          <p:cNvPr id="13" name="Shape 9"/>
          <p:cNvSpPr/>
          <p:nvPr/>
        </p:nvSpPr>
        <p:spPr>
          <a:xfrm>
            <a:off x="6611112" y="2194560"/>
            <a:ext cx="822960" cy="822960"/>
          </a:xfrm>
          <a:prstGeom prst="roundRect">
            <a:avLst>
              <a:gd name="adj" fmla="val 28000"/>
            </a:avLst>
          </a:prstGeom>
          <a:solidFill>
            <a:srgbClr val="2E6BE6"/>
          </a:solidFill>
          <a:ln/>
        </p:spPr>
      </p:sp>
      <p:pic>
        <p:nvPicPr>
          <p:cNvPr id="14" name="Image 2" descr="ic/route_w.png">    </p:cNvPr>
          <p:cNvPicPr>
            <a:picLocks noChangeAspect="1"/>
          </p:cNvPicPr>
          <p:nvPr/>
        </p:nvPicPr>
        <p:blipFill>
          <a:blip r:embed="rId3"/>
          <a:stretch>
            <a:fillRect/>
          </a:stretch>
        </p:blipFill>
        <p:spPr>
          <a:xfrm>
            <a:off x="6825082" y="2408530"/>
            <a:ext cx="395021" cy="395021"/>
          </a:xfrm>
          <a:prstGeom prst="rect">
            <a:avLst/>
          </a:prstGeom>
        </p:spPr>
      </p:pic>
      <p:sp>
        <p:nvSpPr>
          <p:cNvPr id="15" name="Text 10"/>
          <p:cNvSpPr/>
          <p:nvPr/>
        </p:nvSpPr>
        <p:spPr>
          <a:xfrm>
            <a:off x="6611112" y="3200400"/>
            <a:ext cx="4617720" cy="457200"/>
          </a:xfrm>
          <a:prstGeom prst="rect">
            <a:avLst/>
          </a:prstGeom>
          <a:noFill/>
          <a:ln/>
        </p:spPr>
        <p:txBody>
          <a:bodyPr wrap="square" lIns="0" tIns="0" rIns="0" bIns="0" rtlCol="0" anchor="ctr"/>
          <a:lstStyle/>
          <a:p>
            <a:pPr algn="l" indent="0" marL="0">
              <a:buNone/>
            </a:pPr>
            <a:r>
              <a:rPr lang="en-US" sz="2200" b="1" dirty="0">
                <a:solidFill>
                  <a:srgbClr val="14233E"/>
                </a:solidFill>
                <a:latin typeface="Trebuchet MS" pitchFamily="34" charset="0"/>
                <a:ea typeface="Trebuchet MS" pitchFamily="34" charset="-122"/>
                <a:cs typeface="Trebuchet MS" pitchFamily="34" charset="-120"/>
              </a:rPr>
              <a:t>Sứ mệnh</a:t>
            </a:r>
            <a:endParaRPr lang="en-US" sz="2200" dirty="0"/>
          </a:p>
        </p:txBody>
      </p:sp>
      <p:sp>
        <p:nvSpPr>
          <p:cNvPr id="16" name="Text 11"/>
          <p:cNvSpPr/>
          <p:nvPr/>
        </p:nvSpPr>
        <p:spPr>
          <a:xfrm>
            <a:off x="6611112" y="3703320"/>
            <a:ext cx="4617720" cy="914400"/>
          </a:xfrm>
          <a:prstGeom prst="rect">
            <a:avLst/>
          </a:prstGeom>
          <a:noFill/>
          <a:ln/>
        </p:spPr>
        <p:txBody>
          <a:bodyPr wrap="square" lIns="0" tIns="0" rIns="0" bIns="0" rtlCol="0" anchor="t"/>
          <a:lstStyle/>
          <a:p>
            <a:pPr algn="l" indent="0" marL="0">
              <a:lnSpc>
                <a:spcPct val="132000"/>
              </a:lnSpc>
              <a:buNone/>
            </a:pPr>
            <a:r>
              <a:rPr lang="en-US" sz="1250" dirty="0">
                <a:solidFill>
                  <a:srgbClr val="5B6C88"/>
                </a:solidFill>
                <a:latin typeface="Calibri" pitchFamily="34" charset="0"/>
                <a:ea typeface="Calibri" pitchFamily="34" charset="-122"/>
                <a:cs typeface="Calibri" pitchFamily="34" charset="-120"/>
              </a:rPr>
              <a:t>Đồng hành cùng tổ chức khám phá cơ hội và tạo giá trị mới bằng công nghệ; không chỉ triển khai dự án mà còn chuyển giao tri thức để khách hàng tự vận hành.</a:t>
            </a:r>
            <a:endParaRPr lang="en-US" sz="1250" dirty="0"/>
          </a:p>
        </p:txBody>
      </p:sp>
      <p:sp>
        <p:nvSpPr>
          <p:cNvPr id="17" name="Shape 12"/>
          <p:cNvSpPr/>
          <p:nvPr/>
        </p:nvSpPr>
        <p:spPr>
          <a:xfrm>
            <a:off x="548640" y="4983480"/>
            <a:ext cx="11091672" cy="1051560"/>
          </a:xfrm>
          <a:prstGeom prst="roundRect">
            <a:avLst>
              <a:gd name="adj" fmla="val 8696"/>
            </a:avLst>
          </a:prstGeom>
          <a:solidFill>
            <a:srgbClr val="EAF2FD"/>
          </a:solidFill>
          <a:ln/>
        </p:spPr>
      </p:sp>
      <p:sp>
        <p:nvSpPr>
          <p:cNvPr id="18" name="Text 13"/>
          <p:cNvSpPr/>
          <p:nvPr/>
        </p:nvSpPr>
        <p:spPr>
          <a:xfrm>
            <a:off x="868680" y="5120640"/>
            <a:ext cx="10424160" cy="320040"/>
          </a:xfrm>
          <a:prstGeom prst="rect">
            <a:avLst/>
          </a:prstGeom>
          <a:noFill/>
          <a:ln/>
        </p:spPr>
        <p:txBody>
          <a:bodyPr wrap="square" lIns="0" tIns="0" rIns="0" bIns="0" rtlCol="0" anchor="ctr"/>
          <a:lstStyle/>
          <a:p>
            <a:pPr algn="l" indent="0" marL="0">
              <a:buNone/>
            </a:pPr>
            <a:r>
              <a:rPr lang="en-US" sz="1050" b="1" spc="100" kern="0" dirty="0">
                <a:solidFill>
                  <a:srgbClr val="2E6BE6"/>
                </a:solidFill>
                <a:latin typeface="Trebuchet MS" pitchFamily="34" charset="0"/>
                <a:ea typeface="Trebuchet MS" pitchFamily="34" charset="-122"/>
                <a:cs typeface="Trebuchet MS" pitchFamily="34" charset="-120"/>
              </a:rPr>
              <a:t>GIÁ TRỊ CHÚNG TÔI THEO ĐUỔI</a:t>
            </a:r>
            <a:endParaRPr lang="en-US" sz="1050" dirty="0"/>
          </a:p>
        </p:txBody>
      </p:sp>
      <p:pic>
        <p:nvPicPr>
          <p:cNvPr id="19" name="Image 3" descr="ic/check_b.png">    </p:cNvPr>
          <p:cNvPicPr>
            <a:picLocks noChangeAspect="1"/>
          </p:cNvPicPr>
          <p:nvPr/>
        </p:nvPicPr>
        <p:blipFill>
          <a:blip r:embed="rId4"/>
          <a:stretch>
            <a:fillRect/>
          </a:stretch>
        </p:blipFill>
        <p:spPr>
          <a:xfrm>
            <a:off x="868680" y="5541264"/>
            <a:ext cx="182880" cy="182880"/>
          </a:xfrm>
          <a:prstGeom prst="rect">
            <a:avLst/>
          </a:prstGeom>
        </p:spPr>
      </p:pic>
      <p:sp>
        <p:nvSpPr>
          <p:cNvPr id="20" name="Text 14"/>
          <p:cNvSpPr/>
          <p:nvPr/>
        </p:nvSpPr>
        <p:spPr>
          <a:xfrm>
            <a:off x="1124712" y="5449824"/>
            <a:ext cx="2103120" cy="365760"/>
          </a:xfrm>
          <a:prstGeom prst="rect">
            <a:avLst/>
          </a:prstGeom>
          <a:noFill/>
          <a:ln/>
        </p:spPr>
        <p:txBody>
          <a:bodyPr wrap="square" lIns="0" tIns="0" rIns="0" bIns="0" rtlCol="0" anchor="ctr"/>
          <a:lstStyle/>
          <a:p>
            <a:pPr algn="l" indent="0" marL="0">
              <a:buNone/>
            </a:pPr>
            <a:r>
              <a:rPr lang="en-US" sz="1200" b="1" dirty="0">
                <a:solidFill>
                  <a:srgbClr val="14233E"/>
                </a:solidFill>
                <a:latin typeface="Calibri" pitchFamily="34" charset="0"/>
                <a:ea typeface="Calibri" pitchFamily="34" charset="-122"/>
                <a:cs typeface="Calibri" pitchFamily="34" charset="-120"/>
              </a:rPr>
              <a:t>Đổi mới sáng tạo</a:t>
            </a:r>
            <a:endParaRPr lang="en-US" sz="1200" dirty="0"/>
          </a:p>
        </p:txBody>
      </p:sp>
      <p:pic>
        <p:nvPicPr>
          <p:cNvPr id="21" name="Image 4" descr="ic/check_b.png">    </p:cNvPr>
          <p:cNvPicPr>
            <a:picLocks noChangeAspect="1"/>
          </p:cNvPicPr>
          <p:nvPr/>
        </p:nvPicPr>
        <p:blipFill>
          <a:blip r:embed="rId5"/>
          <a:stretch>
            <a:fillRect/>
          </a:stretch>
        </p:blipFill>
        <p:spPr>
          <a:xfrm>
            <a:off x="3291840" y="5541264"/>
            <a:ext cx="182880" cy="182880"/>
          </a:xfrm>
          <a:prstGeom prst="rect">
            <a:avLst/>
          </a:prstGeom>
        </p:spPr>
      </p:pic>
      <p:sp>
        <p:nvSpPr>
          <p:cNvPr id="22" name="Text 15"/>
          <p:cNvSpPr/>
          <p:nvPr/>
        </p:nvSpPr>
        <p:spPr>
          <a:xfrm>
            <a:off x="3547872" y="5449824"/>
            <a:ext cx="1463040" cy="365760"/>
          </a:xfrm>
          <a:prstGeom prst="rect">
            <a:avLst/>
          </a:prstGeom>
          <a:noFill/>
          <a:ln/>
        </p:spPr>
        <p:txBody>
          <a:bodyPr wrap="square" lIns="0" tIns="0" rIns="0" bIns="0" rtlCol="0" anchor="ctr"/>
          <a:lstStyle/>
          <a:p>
            <a:pPr algn="l" indent="0" marL="0">
              <a:buNone/>
            </a:pPr>
            <a:r>
              <a:rPr lang="en-US" sz="1200" b="1" dirty="0">
                <a:solidFill>
                  <a:srgbClr val="14233E"/>
                </a:solidFill>
                <a:latin typeface="Calibri" pitchFamily="34" charset="0"/>
                <a:ea typeface="Calibri" pitchFamily="34" charset="-122"/>
                <a:cs typeface="Calibri" pitchFamily="34" charset="-120"/>
              </a:rPr>
              <a:t>Linh hoạt</a:t>
            </a:r>
            <a:endParaRPr lang="en-US" sz="1200" dirty="0"/>
          </a:p>
        </p:txBody>
      </p:sp>
      <p:pic>
        <p:nvPicPr>
          <p:cNvPr id="23" name="Image 5" descr="ic/check_b.png">    </p:cNvPr>
          <p:cNvPicPr>
            <a:picLocks noChangeAspect="1"/>
          </p:cNvPicPr>
          <p:nvPr/>
        </p:nvPicPr>
        <p:blipFill>
          <a:blip r:embed="rId6"/>
          <a:stretch>
            <a:fillRect/>
          </a:stretch>
        </p:blipFill>
        <p:spPr>
          <a:xfrm>
            <a:off x="5074920" y="5541264"/>
            <a:ext cx="182880" cy="182880"/>
          </a:xfrm>
          <a:prstGeom prst="rect">
            <a:avLst/>
          </a:prstGeom>
        </p:spPr>
      </p:pic>
      <p:sp>
        <p:nvSpPr>
          <p:cNvPr id="24" name="Text 16"/>
          <p:cNvSpPr/>
          <p:nvPr/>
        </p:nvSpPr>
        <p:spPr>
          <a:xfrm>
            <a:off x="5330952" y="5449824"/>
            <a:ext cx="1280160" cy="365760"/>
          </a:xfrm>
          <a:prstGeom prst="rect">
            <a:avLst/>
          </a:prstGeom>
          <a:noFill/>
          <a:ln/>
        </p:spPr>
        <p:txBody>
          <a:bodyPr wrap="square" lIns="0" tIns="0" rIns="0" bIns="0" rtlCol="0" anchor="ctr"/>
          <a:lstStyle/>
          <a:p>
            <a:pPr algn="l" indent="0" marL="0">
              <a:buNone/>
            </a:pPr>
            <a:r>
              <a:rPr lang="en-US" sz="1200" b="1" dirty="0">
                <a:solidFill>
                  <a:srgbClr val="14233E"/>
                </a:solidFill>
                <a:latin typeface="Calibri" pitchFamily="34" charset="0"/>
                <a:ea typeface="Calibri" pitchFamily="34" charset="-122"/>
                <a:cs typeface="Calibri" pitchFamily="34" charset="-120"/>
              </a:rPr>
              <a:t>Hợp tác</a:t>
            </a:r>
            <a:endParaRPr lang="en-US" sz="1200" dirty="0"/>
          </a:p>
        </p:txBody>
      </p:sp>
      <p:pic>
        <p:nvPicPr>
          <p:cNvPr id="25" name="Image 6" descr="ic/check_b.png">    </p:cNvPr>
          <p:cNvPicPr>
            <a:picLocks noChangeAspect="1"/>
          </p:cNvPicPr>
          <p:nvPr/>
        </p:nvPicPr>
        <p:blipFill>
          <a:blip r:embed="rId7"/>
          <a:stretch>
            <a:fillRect/>
          </a:stretch>
        </p:blipFill>
        <p:spPr>
          <a:xfrm>
            <a:off x="6675120" y="5541264"/>
            <a:ext cx="182880" cy="182880"/>
          </a:xfrm>
          <a:prstGeom prst="rect">
            <a:avLst/>
          </a:prstGeom>
        </p:spPr>
      </p:pic>
      <p:sp>
        <p:nvSpPr>
          <p:cNvPr id="26" name="Text 17"/>
          <p:cNvSpPr/>
          <p:nvPr/>
        </p:nvSpPr>
        <p:spPr>
          <a:xfrm>
            <a:off x="6931152" y="5449824"/>
            <a:ext cx="3200400" cy="365760"/>
          </a:xfrm>
          <a:prstGeom prst="rect">
            <a:avLst/>
          </a:prstGeom>
          <a:noFill/>
          <a:ln/>
        </p:spPr>
        <p:txBody>
          <a:bodyPr wrap="square" lIns="0" tIns="0" rIns="0" bIns="0" rtlCol="0" anchor="ctr"/>
          <a:lstStyle/>
          <a:p>
            <a:pPr algn="l" indent="0" marL="0">
              <a:buNone/>
            </a:pPr>
            <a:r>
              <a:rPr lang="en-US" sz="1200" b="1" dirty="0">
                <a:solidFill>
                  <a:srgbClr val="14233E"/>
                </a:solidFill>
                <a:latin typeface="Calibri" pitchFamily="34" charset="0"/>
                <a:ea typeface="Calibri" pitchFamily="34" charset="-122"/>
                <a:cs typeface="Calibri" pitchFamily="34" charset="-120"/>
              </a:rPr>
              <a:t>Lấy khách hàng làm trung tâm</a:t>
            </a:r>
            <a:endParaRPr lang="en-US" sz="1200" dirty="0"/>
          </a:p>
        </p:txBody>
      </p:sp>
      <p:sp>
        <p:nvSpPr>
          <p:cNvPr id="27" name="Shape 18"/>
          <p:cNvSpPr/>
          <p:nvPr/>
        </p:nvSpPr>
        <p:spPr>
          <a:xfrm>
            <a:off x="548640" y="6437376"/>
            <a:ext cx="11091672" cy="0"/>
          </a:xfrm>
          <a:prstGeom prst="line">
            <a:avLst/>
          </a:prstGeom>
          <a:noFill/>
          <a:ln w="12700">
            <a:solidFill>
              <a:srgbClr val="E1E9F5"/>
            </a:solidFill>
            <a:prstDash val="solid"/>
          </a:ln>
        </p:spPr>
      </p:sp>
      <p:sp>
        <p:nvSpPr>
          <p:cNvPr id="28" name="Text 19"/>
          <p:cNvSpPr/>
          <p:nvPr/>
        </p:nvSpPr>
        <p:spPr>
          <a:xfrm>
            <a:off x="548640" y="6492240"/>
            <a:ext cx="6400800" cy="274320"/>
          </a:xfrm>
          <a:prstGeom prst="rect">
            <a:avLst/>
          </a:prstGeom>
          <a:noFill/>
          <a:ln/>
        </p:spPr>
        <p:txBody>
          <a:bodyPr wrap="square" lIns="0" tIns="0" rIns="0" bIns="0" rtlCol="0" anchor="ctr"/>
          <a:lstStyle/>
          <a:p>
            <a:pPr algn="l" indent="0" marL="0">
              <a:buNone/>
            </a:pPr>
            <a:r>
              <a:rPr lang="en-US" sz="850" b="1" spc="50" kern="0" dirty="0">
                <a:solidFill>
                  <a:srgbClr val="5B6C88"/>
                </a:solidFill>
                <a:latin typeface="Trebuchet MS" pitchFamily="34" charset="0"/>
                <a:ea typeface="Trebuchet MS" pitchFamily="34" charset="-122"/>
                <a:cs typeface="Trebuchet MS" pitchFamily="34" charset="-120"/>
              </a:rPr>
              <a:t>PKH TECH · Beyond Technology, Beyond Tomorrow</a:t>
            </a:r>
            <a:endParaRPr lang="en-US" sz="850" dirty="0"/>
          </a:p>
        </p:txBody>
      </p:sp>
      <p:sp>
        <p:nvSpPr>
          <p:cNvPr id="29" name="Text 20"/>
          <p:cNvSpPr/>
          <p:nvPr/>
        </p:nvSpPr>
        <p:spPr>
          <a:xfrm>
            <a:off x="8869680" y="6492240"/>
            <a:ext cx="2770632" cy="274320"/>
          </a:xfrm>
          <a:prstGeom prst="rect">
            <a:avLst/>
          </a:prstGeom>
          <a:noFill/>
          <a:ln/>
        </p:spPr>
        <p:txBody>
          <a:bodyPr wrap="square" lIns="0" tIns="0" rIns="0" bIns="0" rtlCol="0" anchor="ctr"/>
          <a:lstStyle/>
          <a:p>
            <a:pPr algn="r" indent="0" marL="0">
              <a:buNone/>
            </a:pPr>
            <a:r>
              <a:rPr lang="en-US" sz="850" b="1" dirty="0">
                <a:solidFill>
                  <a:srgbClr val="5B6C88"/>
                </a:solidFill>
                <a:latin typeface="Trebuchet MS" pitchFamily="34" charset="0"/>
                <a:ea typeface="Trebuchet MS" pitchFamily="34" charset="-122"/>
                <a:cs typeface="Trebuchet MS" pitchFamily="34" charset="-120"/>
              </a:rPr>
              <a:t>03 / 20</a:t>
            </a:r>
            <a:endParaRPr lang="en-US" sz="8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5F8FC"/>
        </a:solidFill>
      </p:bgPr>
    </p:bg>
    <p:spTree>
      <p:nvGrpSpPr>
        <p:cNvPr id="1" name=""/>
        <p:cNvGrpSpPr/>
        <p:nvPr/>
      </p:nvGrpSpPr>
      <p:grpSpPr>
        <a:xfrm>
          <a:off x="0" y="0"/>
          <a:ext cx="0" cy="0"/>
          <a:chOff x="0" y="0"/>
          <a:chExt cx="0" cy="0"/>
        </a:xfrm>
      </p:grpSpPr>
      <p:pic>
        <p:nvPicPr>
          <p:cNvPr id="2" name="Image 0" descr="ic/star_b.png">    </p:cNvPr>
          <p:cNvPicPr>
            <a:picLocks noChangeAspect="1"/>
          </p:cNvPicPr>
          <p:nvPr/>
        </p:nvPicPr>
        <p:blipFill>
          <a:blip r:embed="rId1"/>
          <a:stretch>
            <a:fillRect/>
          </a:stretch>
        </p:blipFill>
        <p:spPr>
          <a:xfrm>
            <a:off x="548640" y="566928"/>
            <a:ext cx="182880" cy="182880"/>
          </a:xfrm>
          <a:prstGeom prst="rect">
            <a:avLst/>
          </a:prstGeom>
        </p:spPr>
      </p:pic>
      <p:sp>
        <p:nvSpPr>
          <p:cNvPr id="3" name="Text 0"/>
          <p:cNvSpPr/>
          <p:nvPr/>
        </p:nvSpPr>
        <p:spPr>
          <a:xfrm>
            <a:off x="822960" y="502920"/>
            <a:ext cx="10058400" cy="310896"/>
          </a:xfrm>
          <a:prstGeom prst="rect">
            <a:avLst/>
          </a:prstGeom>
          <a:noFill/>
          <a:ln/>
        </p:spPr>
        <p:txBody>
          <a:bodyPr wrap="square" lIns="0" tIns="0" rIns="0" bIns="0" rtlCol="0" anchor="ctr"/>
          <a:lstStyle/>
          <a:p>
            <a:pPr algn="l" indent="0" marL="0">
              <a:buNone/>
            </a:pPr>
            <a:r>
              <a:rPr lang="en-US" sz="1150" b="1" spc="140" kern="0" dirty="0">
                <a:solidFill>
                  <a:srgbClr val="2E6BE6"/>
                </a:solidFill>
                <a:latin typeface="Trebuchet MS" pitchFamily="34" charset="0"/>
                <a:ea typeface="Trebuchet MS" pitchFamily="34" charset="-122"/>
                <a:cs typeface="Trebuchet MS" pitchFamily="34" charset="-120"/>
              </a:rPr>
              <a:t>GIÁ TRỊ CỐT LÕI</a:t>
            </a:r>
            <a:endParaRPr lang="en-US" sz="1150" dirty="0"/>
          </a:p>
        </p:txBody>
      </p:sp>
      <p:sp>
        <p:nvSpPr>
          <p:cNvPr id="4" name="Text 1"/>
          <p:cNvSpPr/>
          <p:nvPr/>
        </p:nvSpPr>
        <p:spPr>
          <a:xfrm>
            <a:off x="548640" y="868680"/>
            <a:ext cx="11064240" cy="640080"/>
          </a:xfrm>
          <a:prstGeom prst="rect">
            <a:avLst/>
          </a:prstGeom>
          <a:noFill/>
          <a:ln/>
        </p:spPr>
        <p:txBody>
          <a:bodyPr wrap="square" lIns="0" tIns="0" rIns="0" bIns="0" rtlCol="0" anchor="ctr"/>
          <a:lstStyle/>
          <a:p>
            <a:pPr algn="l" indent="0" marL="0">
              <a:buNone/>
            </a:pPr>
            <a:r>
              <a:rPr lang="en-US" sz="2900" b="1" dirty="0">
                <a:solidFill>
                  <a:srgbClr val="14233E"/>
                </a:solidFill>
                <a:latin typeface="Trebuchet MS" pitchFamily="34" charset="0"/>
                <a:ea typeface="Trebuchet MS" pitchFamily="34" charset="-122"/>
                <a:cs typeface="Trebuchet MS" pitchFamily="34" charset="-120"/>
              </a:rPr>
              <a:t>Bốn nguyên tắc định hình cách chúng tôi làm việc</a:t>
            </a:r>
            <a:endParaRPr lang="en-US" sz="2900" dirty="0"/>
          </a:p>
        </p:txBody>
      </p:sp>
      <p:sp>
        <p:nvSpPr>
          <p:cNvPr id="5" name="Shape 2"/>
          <p:cNvSpPr/>
          <p:nvPr/>
        </p:nvSpPr>
        <p:spPr>
          <a:xfrm>
            <a:off x="548640" y="1920240"/>
            <a:ext cx="2651760" cy="3931920"/>
          </a:xfrm>
          <a:prstGeom prst="roundRect">
            <a:avLst>
              <a:gd name="adj" fmla="val 4138"/>
            </a:avLst>
          </a:prstGeom>
          <a:solidFill>
            <a:srgbClr val="FFFFFF"/>
          </a:solidFill>
          <a:ln w="12700">
            <a:solidFill>
              <a:srgbClr val="E1E9F5"/>
            </a:solidFill>
            <a:prstDash val="solid"/>
          </a:ln>
          <a:effectLst>
            <a:outerShdw sx="100000" sy="100000" kx="0" ky="0" algn="bl" rotWithShape="0" blurRad="127000" dist="38100" dir="5400000">
              <a:srgbClr val="0B1220">
                <a:alpha val="18000"/>
              </a:srgbClr>
            </a:outerShdw>
          </a:effectLst>
        </p:spPr>
      </p:sp>
      <p:sp>
        <p:nvSpPr>
          <p:cNvPr id="6" name="Shape 3"/>
          <p:cNvSpPr/>
          <p:nvPr/>
        </p:nvSpPr>
        <p:spPr>
          <a:xfrm>
            <a:off x="914400" y="2286000"/>
            <a:ext cx="868680" cy="868680"/>
          </a:xfrm>
          <a:prstGeom prst="roundRect">
            <a:avLst>
              <a:gd name="adj" fmla="val 28000"/>
            </a:avLst>
          </a:prstGeom>
          <a:solidFill>
            <a:srgbClr val="2E6BE6"/>
          </a:solidFill>
          <a:ln/>
        </p:spPr>
      </p:sp>
      <p:pic>
        <p:nvPicPr>
          <p:cNvPr id="7" name="Image 1" descr="ic/innov_w.png">    </p:cNvPr>
          <p:cNvPicPr>
            <a:picLocks noChangeAspect="1"/>
          </p:cNvPicPr>
          <p:nvPr/>
        </p:nvPicPr>
        <p:blipFill>
          <a:blip r:embed="rId2"/>
          <a:stretch>
            <a:fillRect/>
          </a:stretch>
        </p:blipFill>
        <p:spPr>
          <a:xfrm>
            <a:off x="1140257" y="2511857"/>
            <a:ext cx="416966" cy="416966"/>
          </a:xfrm>
          <a:prstGeom prst="rect">
            <a:avLst/>
          </a:prstGeom>
        </p:spPr>
      </p:pic>
      <p:sp>
        <p:nvSpPr>
          <p:cNvPr id="8" name="Text 4"/>
          <p:cNvSpPr/>
          <p:nvPr/>
        </p:nvSpPr>
        <p:spPr>
          <a:xfrm>
            <a:off x="914400" y="3429000"/>
            <a:ext cx="1920240" cy="731520"/>
          </a:xfrm>
          <a:prstGeom prst="rect">
            <a:avLst/>
          </a:prstGeom>
          <a:noFill/>
          <a:ln/>
        </p:spPr>
        <p:txBody>
          <a:bodyPr wrap="square" lIns="0" tIns="0" rIns="0" bIns="0" rtlCol="0" anchor="t"/>
          <a:lstStyle/>
          <a:p>
            <a:pPr algn="l" indent="0" marL="0">
              <a:lnSpc>
                <a:spcPct val="105000"/>
              </a:lnSpc>
              <a:buNone/>
            </a:pPr>
            <a:r>
              <a:rPr lang="en-US" sz="1600" b="1" dirty="0">
                <a:solidFill>
                  <a:srgbClr val="14233E"/>
                </a:solidFill>
                <a:latin typeface="Trebuchet MS" pitchFamily="34" charset="0"/>
                <a:ea typeface="Trebuchet MS" pitchFamily="34" charset="-122"/>
                <a:cs typeface="Trebuchet MS" pitchFamily="34" charset="-120"/>
              </a:rPr>
              <a:t>Đổi mới sáng tạo</a:t>
            </a:r>
            <a:endParaRPr lang="en-US" sz="1600" dirty="0"/>
          </a:p>
        </p:txBody>
      </p:sp>
      <p:sp>
        <p:nvSpPr>
          <p:cNvPr id="9" name="Text 5"/>
          <p:cNvSpPr/>
          <p:nvPr/>
        </p:nvSpPr>
        <p:spPr>
          <a:xfrm>
            <a:off x="914400" y="4251960"/>
            <a:ext cx="1993392" cy="1371600"/>
          </a:xfrm>
          <a:prstGeom prst="rect">
            <a:avLst/>
          </a:prstGeom>
          <a:noFill/>
          <a:ln/>
        </p:spPr>
        <p:txBody>
          <a:bodyPr wrap="square" lIns="0" tIns="0" rIns="0" bIns="0" rtlCol="0" anchor="t"/>
          <a:lstStyle/>
          <a:p>
            <a:pPr algn="l" indent="0" marL="0">
              <a:lnSpc>
                <a:spcPct val="132000"/>
              </a:lnSpc>
              <a:buNone/>
            </a:pPr>
            <a:r>
              <a:rPr lang="en-US" sz="1150" dirty="0">
                <a:solidFill>
                  <a:srgbClr val="5B6C88"/>
                </a:solidFill>
                <a:latin typeface="Calibri" pitchFamily="34" charset="0"/>
                <a:ea typeface="Calibri" pitchFamily="34" charset="-122"/>
                <a:cs typeface="Calibri" pitchFamily="34" charset="-120"/>
              </a:rPr>
              <a:t>Luôn áp dụng công nghệ tiên tiến nhất để tạo giá trị vượt trội cho khách hàng.</a:t>
            </a:r>
            <a:endParaRPr lang="en-US" sz="1150" dirty="0"/>
          </a:p>
        </p:txBody>
      </p:sp>
      <p:sp>
        <p:nvSpPr>
          <p:cNvPr id="10" name="Text 6"/>
          <p:cNvSpPr/>
          <p:nvPr/>
        </p:nvSpPr>
        <p:spPr>
          <a:xfrm>
            <a:off x="2560320" y="2286000"/>
            <a:ext cx="457200" cy="365760"/>
          </a:xfrm>
          <a:prstGeom prst="rect">
            <a:avLst/>
          </a:prstGeom>
          <a:noFill/>
          <a:ln/>
        </p:spPr>
        <p:txBody>
          <a:bodyPr wrap="square" lIns="0" tIns="0" rIns="0" bIns="0" rtlCol="0" anchor="ctr"/>
          <a:lstStyle/>
          <a:p>
            <a:pPr algn="r" indent="0" marL="0">
              <a:buNone/>
            </a:pPr>
            <a:r>
              <a:rPr lang="en-US" sz="1500" b="1" dirty="0">
                <a:solidFill>
                  <a:srgbClr val="E1E9F5"/>
                </a:solidFill>
                <a:latin typeface="Trebuchet MS" pitchFamily="34" charset="0"/>
                <a:ea typeface="Trebuchet MS" pitchFamily="34" charset="-122"/>
                <a:cs typeface="Trebuchet MS" pitchFamily="34" charset="-120"/>
              </a:rPr>
              <a:t>01</a:t>
            </a:r>
            <a:endParaRPr lang="en-US" sz="1500" dirty="0"/>
          </a:p>
        </p:txBody>
      </p:sp>
      <p:sp>
        <p:nvSpPr>
          <p:cNvPr id="11" name="Shape 7"/>
          <p:cNvSpPr/>
          <p:nvPr/>
        </p:nvSpPr>
        <p:spPr>
          <a:xfrm>
            <a:off x="3419856" y="1920240"/>
            <a:ext cx="2651760" cy="3931920"/>
          </a:xfrm>
          <a:prstGeom prst="roundRect">
            <a:avLst>
              <a:gd name="adj" fmla="val 4138"/>
            </a:avLst>
          </a:prstGeom>
          <a:solidFill>
            <a:srgbClr val="FFFFFF"/>
          </a:solidFill>
          <a:ln w="12700">
            <a:solidFill>
              <a:srgbClr val="E1E9F5"/>
            </a:solidFill>
            <a:prstDash val="solid"/>
          </a:ln>
          <a:effectLst>
            <a:outerShdw sx="100000" sy="100000" kx="0" ky="0" algn="bl" rotWithShape="0" blurRad="127000" dist="38100" dir="5400000">
              <a:srgbClr val="0B1220">
                <a:alpha val="18000"/>
              </a:srgbClr>
            </a:outerShdw>
          </a:effectLst>
        </p:spPr>
      </p:sp>
      <p:sp>
        <p:nvSpPr>
          <p:cNvPr id="12" name="Shape 8"/>
          <p:cNvSpPr/>
          <p:nvPr/>
        </p:nvSpPr>
        <p:spPr>
          <a:xfrm>
            <a:off x="3785616" y="2286000"/>
            <a:ext cx="868680" cy="868680"/>
          </a:xfrm>
          <a:prstGeom prst="roundRect">
            <a:avLst>
              <a:gd name="adj" fmla="val 28000"/>
            </a:avLst>
          </a:prstGeom>
          <a:solidFill>
            <a:srgbClr val="2E6BE6"/>
          </a:solidFill>
          <a:ln/>
        </p:spPr>
      </p:sp>
      <p:pic>
        <p:nvPicPr>
          <p:cNvPr id="13" name="Image 2" descr="ic/agile_w.png">    </p:cNvPr>
          <p:cNvPicPr>
            <a:picLocks noChangeAspect="1"/>
          </p:cNvPicPr>
          <p:nvPr/>
        </p:nvPicPr>
        <p:blipFill>
          <a:blip r:embed="rId3"/>
          <a:stretch>
            <a:fillRect/>
          </a:stretch>
        </p:blipFill>
        <p:spPr>
          <a:xfrm>
            <a:off x="4011473" y="2511857"/>
            <a:ext cx="416966" cy="416966"/>
          </a:xfrm>
          <a:prstGeom prst="rect">
            <a:avLst/>
          </a:prstGeom>
        </p:spPr>
      </p:pic>
      <p:sp>
        <p:nvSpPr>
          <p:cNvPr id="14" name="Text 9"/>
          <p:cNvSpPr/>
          <p:nvPr/>
        </p:nvSpPr>
        <p:spPr>
          <a:xfrm>
            <a:off x="3785616" y="3429000"/>
            <a:ext cx="1920240" cy="731520"/>
          </a:xfrm>
          <a:prstGeom prst="rect">
            <a:avLst/>
          </a:prstGeom>
          <a:noFill/>
          <a:ln/>
        </p:spPr>
        <p:txBody>
          <a:bodyPr wrap="square" lIns="0" tIns="0" rIns="0" bIns="0" rtlCol="0" anchor="t"/>
          <a:lstStyle/>
          <a:p>
            <a:pPr algn="l" indent="0" marL="0">
              <a:lnSpc>
                <a:spcPct val="105000"/>
              </a:lnSpc>
              <a:buNone/>
            </a:pPr>
            <a:r>
              <a:rPr lang="en-US" sz="1600" b="1" dirty="0">
                <a:solidFill>
                  <a:srgbClr val="14233E"/>
                </a:solidFill>
                <a:latin typeface="Trebuchet MS" pitchFamily="34" charset="0"/>
                <a:ea typeface="Trebuchet MS" pitchFamily="34" charset="-122"/>
                <a:cs typeface="Trebuchet MS" pitchFamily="34" charset="-120"/>
              </a:rPr>
              <a:t>Linh hoạt</a:t>
            </a:r>
            <a:endParaRPr lang="en-US" sz="1600" dirty="0"/>
          </a:p>
        </p:txBody>
      </p:sp>
      <p:sp>
        <p:nvSpPr>
          <p:cNvPr id="15" name="Text 10"/>
          <p:cNvSpPr/>
          <p:nvPr/>
        </p:nvSpPr>
        <p:spPr>
          <a:xfrm>
            <a:off x="3785616" y="4251960"/>
            <a:ext cx="1993392" cy="1371600"/>
          </a:xfrm>
          <a:prstGeom prst="rect">
            <a:avLst/>
          </a:prstGeom>
          <a:noFill/>
          <a:ln/>
        </p:spPr>
        <p:txBody>
          <a:bodyPr wrap="square" lIns="0" tIns="0" rIns="0" bIns="0" rtlCol="0" anchor="t"/>
          <a:lstStyle/>
          <a:p>
            <a:pPr algn="l" indent="0" marL="0">
              <a:lnSpc>
                <a:spcPct val="132000"/>
              </a:lnSpc>
              <a:buNone/>
            </a:pPr>
            <a:r>
              <a:rPr lang="en-US" sz="1150" dirty="0">
                <a:solidFill>
                  <a:srgbClr val="5B6C88"/>
                </a:solidFill>
                <a:latin typeface="Calibri" pitchFamily="34" charset="0"/>
                <a:ea typeface="Calibri" pitchFamily="34" charset="-122"/>
                <a:cs typeface="Calibri" pitchFamily="34" charset="-120"/>
              </a:rPr>
              <a:t>Thích ứng nhanh với thay đổi thị trường và nhu cầu đặc thù của từng tổ chức.</a:t>
            </a:r>
            <a:endParaRPr lang="en-US" sz="1150" dirty="0"/>
          </a:p>
        </p:txBody>
      </p:sp>
      <p:sp>
        <p:nvSpPr>
          <p:cNvPr id="16" name="Text 11"/>
          <p:cNvSpPr/>
          <p:nvPr/>
        </p:nvSpPr>
        <p:spPr>
          <a:xfrm>
            <a:off x="5431536" y="2286000"/>
            <a:ext cx="457200" cy="365760"/>
          </a:xfrm>
          <a:prstGeom prst="rect">
            <a:avLst/>
          </a:prstGeom>
          <a:noFill/>
          <a:ln/>
        </p:spPr>
        <p:txBody>
          <a:bodyPr wrap="square" lIns="0" tIns="0" rIns="0" bIns="0" rtlCol="0" anchor="ctr"/>
          <a:lstStyle/>
          <a:p>
            <a:pPr algn="r" indent="0" marL="0">
              <a:buNone/>
            </a:pPr>
            <a:r>
              <a:rPr lang="en-US" sz="1500" b="1" dirty="0">
                <a:solidFill>
                  <a:srgbClr val="E1E9F5"/>
                </a:solidFill>
                <a:latin typeface="Trebuchet MS" pitchFamily="34" charset="0"/>
                <a:ea typeface="Trebuchet MS" pitchFamily="34" charset="-122"/>
                <a:cs typeface="Trebuchet MS" pitchFamily="34" charset="-120"/>
              </a:rPr>
              <a:t>02</a:t>
            </a:r>
            <a:endParaRPr lang="en-US" sz="1500" dirty="0"/>
          </a:p>
        </p:txBody>
      </p:sp>
      <p:sp>
        <p:nvSpPr>
          <p:cNvPr id="17" name="Shape 12"/>
          <p:cNvSpPr/>
          <p:nvPr/>
        </p:nvSpPr>
        <p:spPr>
          <a:xfrm>
            <a:off x="6291072" y="1920240"/>
            <a:ext cx="2651760" cy="3931920"/>
          </a:xfrm>
          <a:prstGeom prst="roundRect">
            <a:avLst>
              <a:gd name="adj" fmla="val 4138"/>
            </a:avLst>
          </a:prstGeom>
          <a:solidFill>
            <a:srgbClr val="FFFFFF"/>
          </a:solidFill>
          <a:ln w="12700">
            <a:solidFill>
              <a:srgbClr val="E1E9F5"/>
            </a:solidFill>
            <a:prstDash val="solid"/>
          </a:ln>
          <a:effectLst>
            <a:outerShdw sx="100000" sy="100000" kx="0" ky="0" algn="bl" rotWithShape="0" blurRad="127000" dist="38100" dir="5400000">
              <a:srgbClr val="0B1220">
                <a:alpha val="18000"/>
              </a:srgbClr>
            </a:outerShdw>
          </a:effectLst>
        </p:spPr>
      </p:sp>
      <p:sp>
        <p:nvSpPr>
          <p:cNvPr id="18" name="Shape 13"/>
          <p:cNvSpPr/>
          <p:nvPr/>
        </p:nvSpPr>
        <p:spPr>
          <a:xfrm>
            <a:off x="6656832" y="2286000"/>
            <a:ext cx="868680" cy="868680"/>
          </a:xfrm>
          <a:prstGeom prst="roundRect">
            <a:avLst>
              <a:gd name="adj" fmla="val 28000"/>
            </a:avLst>
          </a:prstGeom>
          <a:solidFill>
            <a:srgbClr val="2E6BE6"/>
          </a:solidFill>
          <a:ln/>
        </p:spPr>
      </p:sp>
      <p:pic>
        <p:nvPicPr>
          <p:cNvPr id="19" name="Image 3" descr="ic/collab_w.png">    </p:cNvPr>
          <p:cNvPicPr>
            <a:picLocks noChangeAspect="1"/>
          </p:cNvPicPr>
          <p:nvPr/>
        </p:nvPicPr>
        <p:blipFill>
          <a:blip r:embed="rId4"/>
          <a:stretch>
            <a:fillRect/>
          </a:stretch>
        </p:blipFill>
        <p:spPr>
          <a:xfrm>
            <a:off x="6882689" y="2511857"/>
            <a:ext cx="416966" cy="416966"/>
          </a:xfrm>
          <a:prstGeom prst="rect">
            <a:avLst/>
          </a:prstGeom>
        </p:spPr>
      </p:pic>
      <p:sp>
        <p:nvSpPr>
          <p:cNvPr id="20" name="Text 14"/>
          <p:cNvSpPr/>
          <p:nvPr/>
        </p:nvSpPr>
        <p:spPr>
          <a:xfrm>
            <a:off x="6656832" y="3429000"/>
            <a:ext cx="1920240" cy="731520"/>
          </a:xfrm>
          <a:prstGeom prst="rect">
            <a:avLst/>
          </a:prstGeom>
          <a:noFill/>
          <a:ln/>
        </p:spPr>
        <p:txBody>
          <a:bodyPr wrap="square" lIns="0" tIns="0" rIns="0" bIns="0" rtlCol="0" anchor="t"/>
          <a:lstStyle/>
          <a:p>
            <a:pPr algn="l" indent="0" marL="0">
              <a:lnSpc>
                <a:spcPct val="105000"/>
              </a:lnSpc>
              <a:buNone/>
            </a:pPr>
            <a:r>
              <a:rPr lang="en-US" sz="1600" b="1" dirty="0">
                <a:solidFill>
                  <a:srgbClr val="14233E"/>
                </a:solidFill>
                <a:latin typeface="Trebuchet MS" pitchFamily="34" charset="0"/>
                <a:ea typeface="Trebuchet MS" pitchFamily="34" charset="-122"/>
                <a:cs typeface="Trebuchet MS" pitchFamily="34" charset="-120"/>
              </a:rPr>
              <a:t>Hợp tác</a:t>
            </a:r>
            <a:endParaRPr lang="en-US" sz="1600" dirty="0"/>
          </a:p>
        </p:txBody>
      </p:sp>
      <p:sp>
        <p:nvSpPr>
          <p:cNvPr id="21" name="Text 15"/>
          <p:cNvSpPr/>
          <p:nvPr/>
        </p:nvSpPr>
        <p:spPr>
          <a:xfrm>
            <a:off x="6656832" y="4251960"/>
            <a:ext cx="1993392" cy="1371600"/>
          </a:xfrm>
          <a:prstGeom prst="rect">
            <a:avLst/>
          </a:prstGeom>
          <a:noFill/>
          <a:ln/>
        </p:spPr>
        <p:txBody>
          <a:bodyPr wrap="square" lIns="0" tIns="0" rIns="0" bIns="0" rtlCol="0" anchor="t"/>
          <a:lstStyle/>
          <a:p>
            <a:pPr algn="l" indent="0" marL="0">
              <a:lnSpc>
                <a:spcPct val="132000"/>
              </a:lnSpc>
              <a:buNone/>
            </a:pPr>
            <a:r>
              <a:rPr lang="en-US" sz="1150" dirty="0">
                <a:solidFill>
                  <a:srgbClr val="5B6C88"/>
                </a:solidFill>
                <a:latin typeface="Calibri" pitchFamily="34" charset="0"/>
                <a:ea typeface="Calibri" pitchFamily="34" charset="-122"/>
                <a:cs typeface="Calibri" pitchFamily="34" charset="-120"/>
              </a:rPr>
              <a:t>Xây dựng quan hệ đối tác bền vững, cùng khách hàng phát triển và thành công.</a:t>
            </a:r>
            <a:endParaRPr lang="en-US" sz="1150" dirty="0"/>
          </a:p>
        </p:txBody>
      </p:sp>
      <p:sp>
        <p:nvSpPr>
          <p:cNvPr id="22" name="Text 16"/>
          <p:cNvSpPr/>
          <p:nvPr/>
        </p:nvSpPr>
        <p:spPr>
          <a:xfrm>
            <a:off x="8302752" y="2286000"/>
            <a:ext cx="457200" cy="365760"/>
          </a:xfrm>
          <a:prstGeom prst="rect">
            <a:avLst/>
          </a:prstGeom>
          <a:noFill/>
          <a:ln/>
        </p:spPr>
        <p:txBody>
          <a:bodyPr wrap="square" lIns="0" tIns="0" rIns="0" bIns="0" rtlCol="0" anchor="ctr"/>
          <a:lstStyle/>
          <a:p>
            <a:pPr algn="r" indent="0" marL="0">
              <a:buNone/>
            </a:pPr>
            <a:r>
              <a:rPr lang="en-US" sz="1500" b="1" dirty="0">
                <a:solidFill>
                  <a:srgbClr val="E1E9F5"/>
                </a:solidFill>
                <a:latin typeface="Trebuchet MS" pitchFamily="34" charset="0"/>
                <a:ea typeface="Trebuchet MS" pitchFamily="34" charset="-122"/>
                <a:cs typeface="Trebuchet MS" pitchFamily="34" charset="-120"/>
              </a:rPr>
              <a:t>03</a:t>
            </a:r>
            <a:endParaRPr lang="en-US" sz="1500" dirty="0"/>
          </a:p>
        </p:txBody>
      </p:sp>
      <p:sp>
        <p:nvSpPr>
          <p:cNvPr id="23" name="Shape 17"/>
          <p:cNvSpPr/>
          <p:nvPr/>
        </p:nvSpPr>
        <p:spPr>
          <a:xfrm>
            <a:off x="9162288" y="1920240"/>
            <a:ext cx="2651760" cy="3931920"/>
          </a:xfrm>
          <a:prstGeom prst="roundRect">
            <a:avLst>
              <a:gd name="adj" fmla="val 4138"/>
            </a:avLst>
          </a:prstGeom>
          <a:solidFill>
            <a:srgbClr val="FFFFFF"/>
          </a:solidFill>
          <a:ln w="12700">
            <a:solidFill>
              <a:srgbClr val="E1E9F5"/>
            </a:solidFill>
            <a:prstDash val="solid"/>
          </a:ln>
          <a:effectLst>
            <a:outerShdw sx="100000" sy="100000" kx="0" ky="0" algn="bl" rotWithShape="0" blurRad="127000" dist="38100" dir="5400000">
              <a:srgbClr val="0B1220">
                <a:alpha val="18000"/>
              </a:srgbClr>
            </a:outerShdw>
          </a:effectLst>
        </p:spPr>
      </p:sp>
      <p:sp>
        <p:nvSpPr>
          <p:cNvPr id="24" name="Shape 18"/>
          <p:cNvSpPr/>
          <p:nvPr/>
        </p:nvSpPr>
        <p:spPr>
          <a:xfrm>
            <a:off x="9528048" y="2286000"/>
            <a:ext cx="868680" cy="868680"/>
          </a:xfrm>
          <a:prstGeom prst="roundRect">
            <a:avLst>
              <a:gd name="adj" fmla="val 28000"/>
            </a:avLst>
          </a:prstGeom>
          <a:solidFill>
            <a:srgbClr val="2E6BE6"/>
          </a:solidFill>
          <a:ln/>
        </p:spPr>
      </p:sp>
      <p:pic>
        <p:nvPicPr>
          <p:cNvPr id="25" name="Image 4" descr="ic/customer_w.png">    </p:cNvPr>
          <p:cNvPicPr>
            <a:picLocks noChangeAspect="1"/>
          </p:cNvPicPr>
          <p:nvPr/>
        </p:nvPicPr>
        <p:blipFill>
          <a:blip r:embed="rId5"/>
          <a:stretch>
            <a:fillRect/>
          </a:stretch>
        </p:blipFill>
        <p:spPr>
          <a:xfrm>
            <a:off x="9753905" y="2511857"/>
            <a:ext cx="416966" cy="416966"/>
          </a:xfrm>
          <a:prstGeom prst="rect">
            <a:avLst/>
          </a:prstGeom>
        </p:spPr>
      </p:pic>
      <p:sp>
        <p:nvSpPr>
          <p:cNvPr id="26" name="Text 19"/>
          <p:cNvSpPr/>
          <p:nvPr/>
        </p:nvSpPr>
        <p:spPr>
          <a:xfrm>
            <a:off x="9528048" y="3429000"/>
            <a:ext cx="1920240" cy="731520"/>
          </a:xfrm>
          <a:prstGeom prst="rect">
            <a:avLst/>
          </a:prstGeom>
          <a:noFill/>
          <a:ln/>
        </p:spPr>
        <p:txBody>
          <a:bodyPr wrap="square" lIns="0" tIns="0" rIns="0" bIns="0" rtlCol="0" anchor="t"/>
          <a:lstStyle/>
          <a:p>
            <a:pPr algn="l" indent="0" marL="0">
              <a:lnSpc>
                <a:spcPct val="105000"/>
              </a:lnSpc>
              <a:buNone/>
            </a:pPr>
            <a:r>
              <a:rPr lang="en-US" sz="1600" b="1" dirty="0">
                <a:solidFill>
                  <a:srgbClr val="14233E"/>
                </a:solidFill>
                <a:latin typeface="Trebuchet MS" pitchFamily="34" charset="0"/>
                <a:ea typeface="Trebuchet MS" pitchFamily="34" charset="-122"/>
                <a:cs typeface="Trebuchet MS" pitchFamily="34" charset="-120"/>
              </a:rPr>
              <a:t>Lấy khách hàng làm trung tâm</a:t>
            </a:r>
            <a:endParaRPr lang="en-US" sz="1600" dirty="0"/>
          </a:p>
        </p:txBody>
      </p:sp>
      <p:sp>
        <p:nvSpPr>
          <p:cNvPr id="27" name="Text 20"/>
          <p:cNvSpPr/>
          <p:nvPr/>
        </p:nvSpPr>
        <p:spPr>
          <a:xfrm>
            <a:off x="9528048" y="4251960"/>
            <a:ext cx="1993392" cy="1371600"/>
          </a:xfrm>
          <a:prstGeom prst="rect">
            <a:avLst/>
          </a:prstGeom>
          <a:noFill/>
          <a:ln/>
        </p:spPr>
        <p:txBody>
          <a:bodyPr wrap="square" lIns="0" tIns="0" rIns="0" bIns="0" rtlCol="0" anchor="t"/>
          <a:lstStyle/>
          <a:p>
            <a:pPr algn="l" indent="0" marL="0">
              <a:lnSpc>
                <a:spcPct val="132000"/>
              </a:lnSpc>
              <a:buNone/>
            </a:pPr>
            <a:r>
              <a:rPr lang="en-US" sz="1150" dirty="0">
                <a:solidFill>
                  <a:srgbClr val="5B6C88"/>
                </a:solidFill>
                <a:latin typeface="Calibri" pitchFamily="34" charset="0"/>
                <a:ea typeface="Calibri" pitchFamily="34" charset="-122"/>
                <a:cs typeface="Calibri" pitchFamily="34" charset="-120"/>
              </a:rPr>
              <a:t>Đặt lợi ích và sự hài lòng của khách hàng lên hàng đầu trong mọi quyết định.</a:t>
            </a:r>
            <a:endParaRPr lang="en-US" sz="1150" dirty="0"/>
          </a:p>
        </p:txBody>
      </p:sp>
      <p:sp>
        <p:nvSpPr>
          <p:cNvPr id="28" name="Text 21"/>
          <p:cNvSpPr/>
          <p:nvPr/>
        </p:nvSpPr>
        <p:spPr>
          <a:xfrm>
            <a:off x="11173968" y="2286000"/>
            <a:ext cx="457200" cy="365760"/>
          </a:xfrm>
          <a:prstGeom prst="rect">
            <a:avLst/>
          </a:prstGeom>
          <a:noFill/>
          <a:ln/>
        </p:spPr>
        <p:txBody>
          <a:bodyPr wrap="square" lIns="0" tIns="0" rIns="0" bIns="0" rtlCol="0" anchor="ctr"/>
          <a:lstStyle/>
          <a:p>
            <a:pPr algn="r" indent="0" marL="0">
              <a:buNone/>
            </a:pPr>
            <a:r>
              <a:rPr lang="en-US" sz="1500" b="1" dirty="0">
                <a:solidFill>
                  <a:srgbClr val="E1E9F5"/>
                </a:solidFill>
                <a:latin typeface="Trebuchet MS" pitchFamily="34" charset="0"/>
                <a:ea typeface="Trebuchet MS" pitchFamily="34" charset="-122"/>
                <a:cs typeface="Trebuchet MS" pitchFamily="34" charset="-120"/>
              </a:rPr>
              <a:t>04</a:t>
            </a:r>
            <a:endParaRPr lang="en-US" sz="1500" dirty="0"/>
          </a:p>
        </p:txBody>
      </p:sp>
      <p:sp>
        <p:nvSpPr>
          <p:cNvPr id="29" name="Shape 22"/>
          <p:cNvSpPr/>
          <p:nvPr/>
        </p:nvSpPr>
        <p:spPr>
          <a:xfrm>
            <a:off x="548640" y="6437376"/>
            <a:ext cx="11091672" cy="0"/>
          </a:xfrm>
          <a:prstGeom prst="line">
            <a:avLst/>
          </a:prstGeom>
          <a:noFill/>
          <a:ln w="12700">
            <a:solidFill>
              <a:srgbClr val="E1E9F5"/>
            </a:solidFill>
            <a:prstDash val="solid"/>
          </a:ln>
        </p:spPr>
      </p:sp>
      <p:sp>
        <p:nvSpPr>
          <p:cNvPr id="30" name="Text 23"/>
          <p:cNvSpPr/>
          <p:nvPr/>
        </p:nvSpPr>
        <p:spPr>
          <a:xfrm>
            <a:off x="548640" y="6492240"/>
            <a:ext cx="6400800" cy="274320"/>
          </a:xfrm>
          <a:prstGeom prst="rect">
            <a:avLst/>
          </a:prstGeom>
          <a:noFill/>
          <a:ln/>
        </p:spPr>
        <p:txBody>
          <a:bodyPr wrap="square" lIns="0" tIns="0" rIns="0" bIns="0" rtlCol="0" anchor="ctr"/>
          <a:lstStyle/>
          <a:p>
            <a:pPr algn="l" indent="0" marL="0">
              <a:buNone/>
            </a:pPr>
            <a:r>
              <a:rPr lang="en-US" sz="850" b="1" spc="50" kern="0" dirty="0">
                <a:solidFill>
                  <a:srgbClr val="5B6C88"/>
                </a:solidFill>
                <a:latin typeface="Trebuchet MS" pitchFamily="34" charset="0"/>
                <a:ea typeface="Trebuchet MS" pitchFamily="34" charset="-122"/>
                <a:cs typeface="Trebuchet MS" pitchFamily="34" charset="-120"/>
              </a:rPr>
              <a:t>PKH TECH · Beyond Technology, Beyond Tomorrow</a:t>
            </a:r>
            <a:endParaRPr lang="en-US" sz="850" dirty="0"/>
          </a:p>
        </p:txBody>
      </p:sp>
      <p:sp>
        <p:nvSpPr>
          <p:cNvPr id="31" name="Text 24"/>
          <p:cNvSpPr/>
          <p:nvPr/>
        </p:nvSpPr>
        <p:spPr>
          <a:xfrm>
            <a:off x="8869680" y="6492240"/>
            <a:ext cx="2770632" cy="274320"/>
          </a:xfrm>
          <a:prstGeom prst="rect">
            <a:avLst/>
          </a:prstGeom>
          <a:noFill/>
          <a:ln/>
        </p:spPr>
        <p:txBody>
          <a:bodyPr wrap="square" lIns="0" tIns="0" rIns="0" bIns="0" rtlCol="0" anchor="ctr"/>
          <a:lstStyle/>
          <a:p>
            <a:pPr algn="r" indent="0" marL="0">
              <a:buNone/>
            </a:pPr>
            <a:r>
              <a:rPr lang="en-US" sz="850" b="1" dirty="0">
                <a:solidFill>
                  <a:srgbClr val="5B6C88"/>
                </a:solidFill>
                <a:latin typeface="Trebuchet MS" pitchFamily="34" charset="0"/>
                <a:ea typeface="Trebuchet MS" pitchFamily="34" charset="-122"/>
                <a:cs typeface="Trebuchet MS" pitchFamily="34" charset="-120"/>
              </a:rPr>
              <a:t>04 / 20</a:t>
            </a:r>
            <a:endParaRPr lang="en-US" sz="8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5F8FC"/>
        </a:solidFill>
      </p:bgPr>
    </p:bg>
    <p:spTree>
      <p:nvGrpSpPr>
        <p:cNvPr id="1" name=""/>
        <p:cNvGrpSpPr/>
        <p:nvPr/>
      </p:nvGrpSpPr>
      <p:grpSpPr>
        <a:xfrm>
          <a:off x="0" y="0"/>
          <a:ext cx="0" cy="0"/>
          <a:chOff x="0" y="0"/>
          <a:chExt cx="0" cy="0"/>
        </a:xfrm>
      </p:grpSpPr>
      <p:pic>
        <p:nvPicPr>
          <p:cNvPr id="2" name="Image 0" descr="ic/star_b.png">    </p:cNvPr>
          <p:cNvPicPr>
            <a:picLocks noChangeAspect="1"/>
          </p:cNvPicPr>
          <p:nvPr/>
        </p:nvPicPr>
        <p:blipFill>
          <a:blip r:embed="rId1"/>
          <a:stretch>
            <a:fillRect/>
          </a:stretch>
        </p:blipFill>
        <p:spPr>
          <a:xfrm>
            <a:off x="548640" y="566928"/>
            <a:ext cx="182880" cy="182880"/>
          </a:xfrm>
          <a:prstGeom prst="rect">
            <a:avLst/>
          </a:prstGeom>
        </p:spPr>
      </p:pic>
      <p:sp>
        <p:nvSpPr>
          <p:cNvPr id="3" name="Text 0"/>
          <p:cNvSpPr/>
          <p:nvPr/>
        </p:nvSpPr>
        <p:spPr>
          <a:xfrm>
            <a:off x="822960" y="502920"/>
            <a:ext cx="10058400" cy="310896"/>
          </a:xfrm>
          <a:prstGeom prst="rect">
            <a:avLst/>
          </a:prstGeom>
          <a:noFill/>
          <a:ln/>
        </p:spPr>
        <p:txBody>
          <a:bodyPr wrap="square" lIns="0" tIns="0" rIns="0" bIns="0" rtlCol="0" anchor="ctr"/>
          <a:lstStyle/>
          <a:p>
            <a:pPr algn="l" indent="0" marL="0">
              <a:buNone/>
            </a:pPr>
            <a:r>
              <a:rPr lang="en-US" sz="1150" b="1" spc="140" kern="0" dirty="0">
                <a:solidFill>
                  <a:srgbClr val="2E6BE6"/>
                </a:solidFill>
                <a:latin typeface="Trebuchet MS" pitchFamily="34" charset="0"/>
                <a:ea typeface="Trebuchet MS" pitchFamily="34" charset="-122"/>
                <a:cs typeface="Trebuchet MS" pitchFamily="34" charset="-120"/>
              </a:rPr>
              <a:t>BỐI CẢNH</a:t>
            </a:r>
            <a:endParaRPr lang="en-US" sz="1150" dirty="0"/>
          </a:p>
        </p:txBody>
      </p:sp>
      <p:sp>
        <p:nvSpPr>
          <p:cNvPr id="4" name="Text 1"/>
          <p:cNvSpPr/>
          <p:nvPr/>
        </p:nvSpPr>
        <p:spPr>
          <a:xfrm>
            <a:off x="548640" y="868680"/>
            <a:ext cx="11064240" cy="640080"/>
          </a:xfrm>
          <a:prstGeom prst="rect">
            <a:avLst/>
          </a:prstGeom>
          <a:noFill/>
          <a:ln/>
        </p:spPr>
        <p:txBody>
          <a:bodyPr wrap="square" lIns="0" tIns="0" rIns="0" bIns="0" rtlCol="0" anchor="ctr"/>
          <a:lstStyle/>
          <a:p>
            <a:pPr algn="l" indent="0" marL="0">
              <a:buNone/>
            </a:pPr>
            <a:r>
              <a:rPr lang="en-US" sz="2900" b="1" dirty="0">
                <a:solidFill>
                  <a:srgbClr val="14233E"/>
                </a:solidFill>
                <a:latin typeface="Trebuchet MS" pitchFamily="34" charset="0"/>
                <a:ea typeface="Trebuchet MS" pitchFamily="34" charset="-122"/>
                <a:cs typeface="Trebuchet MS" pitchFamily="34" charset="-120"/>
              </a:rPr>
              <a:t>Chuyển đổi số bước vào kỷ nguyên AI &amp; tác tử tự động</a:t>
            </a:r>
            <a:endParaRPr lang="en-US" sz="2900" dirty="0"/>
          </a:p>
        </p:txBody>
      </p:sp>
      <p:sp>
        <p:nvSpPr>
          <p:cNvPr id="5" name="Text 2"/>
          <p:cNvSpPr/>
          <p:nvPr/>
        </p:nvSpPr>
        <p:spPr>
          <a:xfrm>
            <a:off x="548640" y="1737360"/>
            <a:ext cx="10972800" cy="457200"/>
          </a:xfrm>
          <a:prstGeom prst="rect">
            <a:avLst/>
          </a:prstGeom>
          <a:noFill/>
          <a:ln/>
        </p:spPr>
        <p:txBody>
          <a:bodyPr wrap="square" lIns="0" tIns="0" rIns="0" bIns="0" rtlCol="0" anchor="t"/>
          <a:lstStyle/>
          <a:p>
            <a:pPr algn="l" indent="0" marL="0">
              <a:buNone/>
            </a:pPr>
            <a:r>
              <a:rPr lang="en-US" sz="1350" dirty="0">
                <a:solidFill>
                  <a:srgbClr val="5B6C88"/>
                </a:solidFill>
                <a:latin typeface="Calibri" pitchFamily="34" charset="0"/>
                <a:ea typeface="Calibri" pitchFamily="34" charset="-122"/>
                <a:cs typeface="Calibri" pitchFamily="34" charset="-120"/>
              </a:rPr>
              <a:t>AI tạo sinh và các tác tử (agent) đang định nghĩa lại cách tổ chức vận hành. Đây là thời điểm để hành động.</a:t>
            </a:r>
            <a:endParaRPr lang="en-US" sz="1350" dirty="0"/>
          </a:p>
        </p:txBody>
      </p:sp>
      <p:sp>
        <p:nvSpPr>
          <p:cNvPr id="6" name="Shape 3"/>
          <p:cNvSpPr/>
          <p:nvPr/>
        </p:nvSpPr>
        <p:spPr>
          <a:xfrm>
            <a:off x="548640" y="2423160"/>
            <a:ext cx="3566160" cy="3429000"/>
          </a:xfrm>
          <a:prstGeom prst="roundRect">
            <a:avLst>
              <a:gd name="adj" fmla="val 3200"/>
            </a:avLst>
          </a:prstGeom>
          <a:solidFill>
            <a:srgbClr val="FFFFFF"/>
          </a:solidFill>
          <a:ln w="12700">
            <a:solidFill>
              <a:srgbClr val="E1E9F5"/>
            </a:solidFill>
            <a:prstDash val="solid"/>
          </a:ln>
          <a:effectLst>
            <a:outerShdw sx="100000" sy="100000" kx="0" ky="0" algn="bl" rotWithShape="0" blurRad="127000" dist="38100" dir="5400000">
              <a:srgbClr val="0B1220">
                <a:alpha val="18000"/>
              </a:srgbClr>
            </a:outerShdw>
          </a:effectLst>
        </p:spPr>
      </p:sp>
      <p:sp>
        <p:nvSpPr>
          <p:cNvPr id="7" name="Shape 4"/>
          <p:cNvSpPr/>
          <p:nvPr/>
        </p:nvSpPr>
        <p:spPr>
          <a:xfrm>
            <a:off x="932688" y="2788920"/>
            <a:ext cx="868680" cy="868680"/>
          </a:xfrm>
          <a:prstGeom prst="roundRect">
            <a:avLst>
              <a:gd name="adj" fmla="val 28000"/>
            </a:avLst>
          </a:prstGeom>
          <a:solidFill>
            <a:srgbClr val="2E6BE6"/>
          </a:solidFill>
          <a:ln/>
        </p:spPr>
      </p:sp>
      <p:pic>
        <p:nvPicPr>
          <p:cNvPr id="8" name="Image 1" descr="ic/brain_w.png">    </p:cNvPr>
          <p:cNvPicPr>
            <a:picLocks noChangeAspect="1"/>
          </p:cNvPicPr>
          <p:nvPr/>
        </p:nvPicPr>
        <p:blipFill>
          <a:blip r:embed="rId2"/>
          <a:stretch>
            <a:fillRect/>
          </a:stretch>
        </p:blipFill>
        <p:spPr>
          <a:xfrm>
            <a:off x="1158545" y="3014777"/>
            <a:ext cx="416966" cy="416966"/>
          </a:xfrm>
          <a:prstGeom prst="rect">
            <a:avLst/>
          </a:prstGeom>
        </p:spPr>
      </p:pic>
      <p:sp>
        <p:nvSpPr>
          <p:cNvPr id="9" name="Text 5"/>
          <p:cNvSpPr/>
          <p:nvPr/>
        </p:nvSpPr>
        <p:spPr>
          <a:xfrm>
            <a:off x="932688" y="3931920"/>
            <a:ext cx="2798064" cy="731520"/>
          </a:xfrm>
          <a:prstGeom prst="rect">
            <a:avLst/>
          </a:prstGeom>
          <a:noFill/>
          <a:ln/>
        </p:spPr>
        <p:txBody>
          <a:bodyPr wrap="square" lIns="0" tIns="0" rIns="0" bIns="0" rtlCol="0" anchor="t"/>
          <a:lstStyle/>
          <a:p>
            <a:pPr algn="l" indent="0" marL="0">
              <a:lnSpc>
                <a:spcPct val="105000"/>
              </a:lnSpc>
              <a:buNone/>
            </a:pPr>
            <a:r>
              <a:rPr lang="en-US" sz="1650" b="1" dirty="0">
                <a:solidFill>
                  <a:srgbClr val="14233E"/>
                </a:solidFill>
                <a:latin typeface="Trebuchet MS" pitchFamily="34" charset="0"/>
                <a:ea typeface="Trebuchet MS" pitchFamily="34" charset="-122"/>
                <a:cs typeface="Trebuchet MS" pitchFamily="34" charset="-120"/>
              </a:rPr>
              <a:t>Từ tự động hóa sang tự chủ</a:t>
            </a:r>
            <a:endParaRPr lang="en-US" sz="1650" dirty="0"/>
          </a:p>
        </p:txBody>
      </p:sp>
      <p:sp>
        <p:nvSpPr>
          <p:cNvPr id="10" name="Text 6"/>
          <p:cNvSpPr/>
          <p:nvPr/>
        </p:nvSpPr>
        <p:spPr>
          <a:xfrm>
            <a:off x="932688" y="4709160"/>
            <a:ext cx="2834640" cy="1005840"/>
          </a:xfrm>
          <a:prstGeom prst="rect">
            <a:avLst/>
          </a:prstGeom>
          <a:noFill/>
          <a:ln/>
        </p:spPr>
        <p:txBody>
          <a:bodyPr wrap="square" lIns="0" tIns="0" rIns="0" bIns="0" rtlCol="0" anchor="t"/>
          <a:lstStyle/>
          <a:p>
            <a:pPr algn="l" indent="0" marL="0">
              <a:lnSpc>
                <a:spcPct val="134000"/>
              </a:lnSpc>
              <a:buNone/>
            </a:pPr>
            <a:r>
              <a:rPr lang="en-US" sz="1200" dirty="0">
                <a:solidFill>
                  <a:srgbClr val="5B6C88"/>
                </a:solidFill>
                <a:latin typeface="Calibri" pitchFamily="34" charset="0"/>
                <a:ea typeface="Calibri" pitchFamily="34" charset="-122"/>
                <a:cs typeface="Calibri" pitchFamily="34" charset="-120"/>
              </a:rPr>
              <a:t>Tác tử AI tự lập kế hoạch, gọi công cụ và hoàn thành tác vụ đa bước, không chỉ chạy quy trình cố định.</a:t>
            </a:r>
            <a:endParaRPr lang="en-US" sz="1200" dirty="0"/>
          </a:p>
        </p:txBody>
      </p:sp>
      <p:sp>
        <p:nvSpPr>
          <p:cNvPr id="11" name="Shape 7"/>
          <p:cNvSpPr/>
          <p:nvPr/>
        </p:nvSpPr>
        <p:spPr>
          <a:xfrm>
            <a:off x="4315968" y="2423160"/>
            <a:ext cx="3566160" cy="3429000"/>
          </a:xfrm>
          <a:prstGeom prst="roundRect">
            <a:avLst>
              <a:gd name="adj" fmla="val 3200"/>
            </a:avLst>
          </a:prstGeom>
          <a:solidFill>
            <a:srgbClr val="FFFFFF"/>
          </a:solidFill>
          <a:ln w="12700">
            <a:solidFill>
              <a:srgbClr val="E1E9F5"/>
            </a:solidFill>
            <a:prstDash val="solid"/>
          </a:ln>
          <a:effectLst>
            <a:outerShdw sx="100000" sy="100000" kx="0" ky="0" algn="bl" rotWithShape="0" blurRad="127000" dist="38100" dir="5400000">
              <a:srgbClr val="0B1220">
                <a:alpha val="18000"/>
              </a:srgbClr>
            </a:outerShdw>
          </a:effectLst>
        </p:spPr>
      </p:sp>
      <p:sp>
        <p:nvSpPr>
          <p:cNvPr id="12" name="Shape 8"/>
          <p:cNvSpPr/>
          <p:nvPr/>
        </p:nvSpPr>
        <p:spPr>
          <a:xfrm>
            <a:off x="4700016" y="2788920"/>
            <a:ext cx="868680" cy="868680"/>
          </a:xfrm>
          <a:prstGeom prst="roundRect">
            <a:avLst>
              <a:gd name="adj" fmla="val 28000"/>
            </a:avLst>
          </a:prstGeom>
          <a:solidFill>
            <a:srgbClr val="2E6BE6"/>
          </a:solidFill>
          <a:ln/>
        </p:spPr>
      </p:sp>
      <p:pic>
        <p:nvPicPr>
          <p:cNvPr id="13" name="Image 2" descr="ic/bolt_w.png">    </p:cNvPr>
          <p:cNvPicPr>
            <a:picLocks noChangeAspect="1"/>
          </p:cNvPicPr>
          <p:nvPr/>
        </p:nvPicPr>
        <p:blipFill>
          <a:blip r:embed="rId3"/>
          <a:stretch>
            <a:fillRect/>
          </a:stretch>
        </p:blipFill>
        <p:spPr>
          <a:xfrm>
            <a:off x="4925873" y="3014777"/>
            <a:ext cx="416966" cy="416966"/>
          </a:xfrm>
          <a:prstGeom prst="rect">
            <a:avLst/>
          </a:prstGeom>
        </p:spPr>
      </p:pic>
      <p:sp>
        <p:nvSpPr>
          <p:cNvPr id="14" name="Text 9"/>
          <p:cNvSpPr/>
          <p:nvPr/>
        </p:nvSpPr>
        <p:spPr>
          <a:xfrm>
            <a:off x="4700016" y="3931920"/>
            <a:ext cx="2798064" cy="731520"/>
          </a:xfrm>
          <a:prstGeom prst="rect">
            <a:avLst/>
          </a:prstGeom>
          <a:noFill/>
          <a:ln/>
        </p:spPr>
        <p:txBody>
          <a:bodyPr wrap="square" lIns="0" tIns="0" rIns="0" bIns="0" rtlCol="0" anchor="t"/>
          <a:lstStyle/>
          <a:p>
            <a:pPr algn="l" indent="0" marL="0">
              <a:lnSpc>
                <a:spcPct val="105000"/>
              </a:lnSpc>
              <a:buNone/>
            </a:pPr>
            <a:r>
              <a:rPr lang="en-US" sz="1650" b="1" dirty="0">
                <a:solidFill>
                  <a:srgbClr val="14233E"/>
                </a:solidFill>
                <a:latin typeface="Trebuchet MS" pitchFamily="34" charset="0"/>
                <a:ea typeface="Trebuchet MS" pitchFamily="34" charset="-122"/>
                <a:cs typeface="Trebuchet MS" pitchFamily="34" charset="-120"/>
              </a:rPr>
              <a:t>Năng suất bứt phá</a:t>
            </a:r>
            <a:endParaRPr lang="en-US" sz="1650" dirty="0"/>
          </a:p>
        </p:txBody>
      </p:sp>
      <p:sp>
        <p:nvSpPr>
          <p:cNvPr id="15" name="Text 10"/>
          <p:cNvSpPr/>
          <p:nvPr/>
        </p:nvSpPr>
        <p:spPr>
          <a:xfrm>
            <a:off x="4700016" y="4709160"/>
            <a:ext cx="2834640" cy="1005840"/>
          </a:xfrm>
          <a:prstGeom prst="rect">
            <a:avLst/>
          </a:prstGeom>
          <a:noFill/>
          <a:ln/>
        </p:spPr>
        <p:txBody>
          <a:bodyPr wrap="square" lIns="0" tIns="0" rIns="0" bIns="0" rtlCol="0" anchor="t"/>
          <a:lstStyle/>
          <a:p>
            <a:pPr algn="l" indent="0" marL="0">
              <a:lnSpc>
                <a:spcPct val="134000"/>
              </a:lnSpc>
              <a:buNone/>
            </a:pPr>
            <a:r>
              <a:rPr lang="en-US" sz="1200" dirty="0">
                <a:solidFill>
                  <a:srgbClr val="5B6C88"/>
                </a:solidFill>
                <a:latin typeface="Calibri" pitchFamily="34" charset="0"/>
                <a:ea typeface="Calibri" pitchFamily="34" charset="-122"/>
                <a:cs typeface="Calibri" pitchFamily="34" charset="-120"/>
              </a:rPr>
              <a:t>Tự động hoá công việc tri thức: soạn thảo, tổng hợp, phân tích và ra quyết định nhanh hơn nhiều lần.</a:t>
            </a:r>
            <a:endParaRPr lang="en-US" sz="1200" dirty="0"/>
          </a:p>
        </p:txBody>
      </p:sp>
      <p:sp>
        <p:nvSpPr>
          <p:cNvPr id="16" name="Shape 11"/>
          <p:cNvSpPr/>
          <p:nvPr/>
        </p:nvSpPr>
        <p:spPr>
          <a:xfrm>
            <a:off x="8083296" y="2423160"/>
            <a:ext cx="3566160" cy="3429000"/>
          </a:xfrm>
          <a:prstGeom prst="roundRect">
            <a:avLst>
              <a:gd name="adj" fmla="val 3200"/>
            </a:avLst>
          </a:prstGeom>
          <a:solidFill>
            <a:srgbClr val="FFFFFF"/>
          </a:solidFill>
          <a:ln w="12700">
            <a:solidFill>
              <a:srgbClr val="E1E9F5"/>
            </a:solidFill>
            <a:prstDash val="solid"/>
          </a:ln>
          <a:effectLst>
            <a:outerShdw sx="100000" sy="100000" kx="0" ky="0" algn="bl" rotWithShape="0" blurRad="127000" dist="38100" dir="5400000">
              <a:srgbClr val="0B1220">
                <a:alpha val="18000"/>
              </a:srgbClr>
            </a:outerShdw>
          </a:effectLst>
        </p:spPr>
      </p:sp>
      <p:sp>
        <p:nvSpPr>
          <p:cNvPr id="17" name="Shape 12"/>
          <p:cNvSpPr/>
          <p:nvPr/>
        </p:nvSpPr>
        <p:spPr>
          <a:xfrm>
            <a:off x="8467344" y="2788920"/>
            <a:ext cx="868680" cy="868680"/>
          </a:xfrm>
          <a:prstGeom prst="roundRect">
            <a:avLst>
              <a:gd name="adj" fmla="val 28000"/>
            </a:avLst>
          </a:prstGeom>
          <a:solidFill>
            <a:srgbClr val="2E6BE6"/>
          </a:solidFill>
          <a:ln/>
        </p:spPr>
      </p:sp>
      <p:pic>
        <p:nvPicPr>
          <p:cNvPr id="18" name="Image 3" descr="ic/shield_w.png">    </p:cNvPr>
          <p:cNvPicPr>
            <a:picLocks noChangeAspect="1"/>
          </p:cNvPicPr>
          <p:nvPr/>
        </p:nvPicPr>
        <p:blipFill>
          <a:blip r:embed="rId4"/>
          <a:stretch>
            <a:fillRect/>
          </a:stretch>
        </p:blipFill>
        <p:spPr>
          <a:xfrm>
            <a:off x="8693201" y="3014777"/>
            <a:ext cx="416966" cy="416966"/>
          </a:xfrm>
          <a:prstGeom prst="rect">
            <a:avLst/>
          </a:prstGeom>
        </p:spPr>
      </p:pic>
      <p:sp>
        <p:nvSpPr>
          <p:cNvPr id="19" name="Text 13"/>
          <p:cNvSpPr/>
          <p:nvPr/>
        </p:nvSpPr>
        <p:spPr>
          <a:xfrm>
            <a:off x="8467344" y="3931920"/>
            <a:ext cx="2798064" cy="731520"/>
          </a:xfrm>
          <a:prstGeom prst="rect">
            <a:avLst/>
          </a:prstGeom>
          <a:noFill/>
          <a:ln/>
        </p:spPr>
        <p:txBody>
          <a:bodyPr wrap="square" lIns="0" tIns="0" rIns="0" bIns="0" rtlCol="0" anchor="t"/>
          <a:lstStyle/>
          <a:p>
            <a:pPr algn="l" indent="0" marL="0">
              <a:lnSpc>
                <a:spcPct val="105000"/>
              </a:lnSpc>
              <a:buNone/>
            </a:pPr>
            <a:r>
              <a:rPr lang="en-US" sz="1650" b="1" dirty="0">
                <a:solidFill>
                  <a:srgbClr val="14233E"/>
                </a:solidFill>
                <a:latin typeface="Trebuchet MS" pitchFamily="34" charset="0"/>
                <a:ea typeface="Trebuchet MS" pitchFamily="34" charset="-122"/>
                <a:cs typeface="Trebuchet MS" pitchFamily="34" charset="-120"/>
              </a:rPr>
              <a:t>Cạnh tranh &amp; rủi ro</a:t>
            </a:r>
            <a:endParaRPr lang="en-US" sz="1650" dirty="0"/>
          </a:p>
        </p:txBody>
      </p:sp>
      <p:sp>
        <p:nvSpPr>
          <p:cNvPr id="20" name="Text 14"/>
          <p:cNvSpPr/>
          <p:nvPr/>
        </p:nvSpPr>
        <p:spPr>
          <a:xfrm>
            <a:off x="8467344" y="4709160"/>
            <a:ext cx="2834640" cy="1005840"/>
          </a:xfrm>
          <a:prstGeom prst="rect">
            <a:avLst/>
          </a:prstGeom>
          <a:noFill/>
          <a:ln/>
        </p:spPr>
        <p:txBody>
          <a:bodyPr wrap="square" lIns="0" tIns="0" rIns="0" bIns="0" rtlCol="0" anchor="t"/>
          <a:lstStyle/>
          <a:p>
            <a:pPr algn="l" indent="0" marL="0">
              <a:lnSpc>
                <a:spcPct val="134000"/>
              </a:lnSpc>
              <a:buNone/>
            </a:pPr>
            <a:r>
              <a:rPr lang="en-US" sz="1200" dirty="0">
                <a:solidFill>
                  <a:srgbClr val="5B6C88"/>
                </a:solidFill>
                <a:latin typeface="Calibri" pitchFamily="34" charset="0"/>
                <a:ea typeface="Calibri" pitchFamily="34" charset="-122"/>
                <a:cs typeface="Calibri" pitchFamily="34" charset="-120"/>
              </a:rPr>
              <a:t>Tổ chức không ứng dụng AI sẽ tụt lại; ứng dụng đúng cách giúp giảm chi phí và tăng trải nghiệm khách hàng.</a:t>
            </a:r>
            <a:endParaRPr lang="en-US" sz="1200" dirty="0"/>
          </a:p>
        </p:txBody>
      </p:sp>
      <p:sp>
        <p:nvSpPr>
          <p:cNvPr id="21" name="Shape 15"/>
          <p:cNvSpPr/>
          <p:nvPr/>
        </p:nvSpPr>
        <p:spPr>
          <a:xfrm>
            <a:off x="548640" y="6437376"/>
            <a:ext cx="11091672" cy="0"/>
          </a:xfrm>
          <a:prstGeom prst="line">
            <a:avLst/>
          </a:prstGeom>
          <a:noFill/>
          <a:ln w="12700">
            <a:solidFill>
              <a:srgbClr val="E1E9F5"/>
            </a:solidFill>
            <a:prstDash val="solid"/>
          </a:ln>
        </p:spPr>
      </p:sp>
      <p:sp>
        <p:nvSpPr>
          <p:cNvPr id="22" name="Text 16"/>
          <p:cNvSpPr/>
          <p:nvPr/>
        </p:nvSpPr>
        <p:spPr>
          <a:xfrm>
            <a:off x="548640" y="6492240"/>
            <a:ext cx="6400800" cy="274320"/>
          </a:xfrm>
          <a:prstGeom prst="rect">
            <a:avLst/>
          </a:prstGeom>
          <a:noFill/>
          <a:ln/>
        </p:spPr>
        <p:txBody>
          <a:bodyPr wrap="square" lIns="0" tIns="0" rIns="0" bIns="0" rtlCol="0" anchor="ctr"/>
          <a:lstStyle/>
          <a:p>
            <a:pPr algn="l" indent="0" marL="0">
              <a:buNone/>
            </a:pPr>
            <a:r>
              <a:rPr lang="en-US" sz="850" b="1" spc="50" kern="0" dirty="0">
                <a:solidFill>
                  <a:srgbClr val="5B6C88"/>
                </a:solidFill>
                <a:latin typeface="Trebuchet MS" pitchFamily="34" charset="0"/>
                <a:ea typeface="Trebuchet MS" pitchFamily="34" charset="-122"/>
                <a:cs typeface="Trebuchet MS" pitchFamily="34" charset="-120"/>
              </a:rPr>
              <a:t>PKH TECH · Beyond Technology, Beyond Tomorrow</a:t>
            </a:r>
            <a:endParaRPr lang="en-US" sz="850" dirty="0"/>
          </a:p>
        </p:txBody>
      </p:sp>
      <p:sp>
        <p:nvSpPr>
          <p:cNvPr id="23" name="Text 17"/>
          <p:cNvSpPr/>
          <p:nvPr/>
        </p:nvSpPr>
        <p:spPr>
          <a:xfrm>
            <a:off x="8869680" y="6492240"/>
            <a:ext cx="2770632" cy="274320"/>
          </a:xfrm>
          <a:prstGeom prst="rect">
            <a:avLst/>
          </a:prstGeom>
          <a:noFill/>
          <a:ln/>
        </p:spPr>
        <p:txBody>
          <a:bodyPr wrap="square" lIns="0" tIns="0" rIns="0" bIns="0" rtlCol="0" anchor="ctr"/>
          <a:lstStyle/>
          <a:p>
            <a:pPr algn="r" indent="0" marL="0">
              <a:buNone/>
            </a:pPr>
            <a:r>
              <a:rPr lang="en-US" sz="850" b="1" dirty="0">
                <a:solidFill>
                  <a:srgbClr val="5B6C88"/>
                </a:solidFill>
                <a:latin typeface="Trebuchet MS" pitchFamily="34" charset="0"/>
                <a:ea typeface="Trebuchet MS" pitchFamily="34" charset="-122"/>
                <a:cs typeface="Trebuchet MS" pitchFamily="34" charset="-120"/>
              </a:rPr>
              <a:t>05 / 20</a:t>
            </a:r>
            <a:endParaRPr lang="en-US" sz="8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5F8FC"/>
        </a:solidFill>
      </p:bgPr>
    </p:bg>
    <p:spTree>
      <p:nvGrpSpPr>
        <p:cNvPr id="1" name=""/>
        <p:cNvGrpSpPr/>
        <p:nvPr/>
      </p:nvGrpSpPr>
      <p:grpSpPr>
        <a:xfrm>
          <a:off x="0" y="0"/>
          <a:ext cx="0" cy="0"/>
          <a:chOff x="0" y="0"/>
          <a:chExt cx="0" cy="0"/>
        </a:xfrm>
      </p:grpSpPr>
      <p:pic>
        <p:nvPicPr>
          <p:cNvPr id="2" name="Image 0" descr="ic/star_b.png">    </p:cNvPr>
          <p:cNvPicPr>
            <a:picLocks noChangeAspect="1"/>
          </p:cNvPicPr>
          <p:nvPr/>
        </p:nvPicPr>
        <p:blipFill>
          <a:blip r:embed="rId1"/>
          <a:stretch>
            <a:fillRect/>
          </a:stretch>
        </p:blipFill>
        <p:spPr>
          <a:xfrm>
            <a:off x="548640" y="566928"/>
            <a:ext cx="182880" cy="182880"/>
          </a:xfrm>
          <a:prstGeom prst="rect">
            <a:avLst/>
          </a:prstGeom>
        </p:spPr>
      </p:pic>
      <p:sp>
        <p:nvSpPr>
          <p:cNvPr id="3" name="Text 0"/>
          <p:cNvSpPr/>
          <p:nvPr/>
        </p:nvSpPr>
        <p:spPr>
          <a:xfrm>
            <a:off x="822960" y="502920"/>
            <a:ext cx="10058400" cy="310896"/>
          </a:xfrm>
          <a:prstGeom prst="rect">
            <a:avLst/>
          </a:prstGeom>
          <a:noFill/>
          <a:ln/>
        </p:spPr>
        <p:txBody>
          <a:bodyPr wrap="square" lIns="0" tIns="0" rIns="0" bIns="0" rtlCol="0" anchor="ctr"/>
          <a:lstStyle/>
          <a:p>
            <a:pPr algn="l" indent="0" marL="0">
              <a:buNone/>
            </a:pPr>
            <a:r>
              <a:rPr lang="en-US" sz="1150" b="1" spc="140" kern="0" dirty="0">
                <a:solidFill>
                  <a:srgbClr val="2E6BE6"/>
                </a:solidFill>
                <a:latin typeface="Trebuchet MS" pitchFamily="34" charset="0"/>
                <a:ea typeface="Trebuchet MS" pitchFamily="34" charset="-122"/>
                <a:cs typeface="Trebuchet MS" pitchFamily="34" charset="-120"/>
              </a:rPr>
              <a:t>TỔNG QUAN DỊCH VỤ</a:t>
            </a:r>
            <a:endParaRPr lang="en-US" sz="1150" dirty="0"/>
          </a:p>
        </p:txBody>
      </p:sp>
      <p:sp>
        <p:nvSpPr>
          <p:cNvPr id="4" name="Text 1"/>
          <p:cNvSpPr/>
          <p:nvPr/>
        </p:nvSpPr>
        <p:spPr>
          <a:xfrm>
            <a:off x="548640" y="868680"/>
            <a:ext cx="11064240" cy="640080"/>
          </a:xfrm>
          <a:prstGeom prst="rect">
            <a:avLst/>
          </a:prstGeom>
          <a:noFill/>
          <a:ln/>
        </p:spPr>
        <p:txBody>
          <a:bodyPr wrap="square" lIns="0" tIns="0" rIns="0" bIns="0" rtlCol="0" anchor="ctr"/>
          <a:lstStyle/>
          <a:p>
            <a:pPr algn="l" indent="0" marL="0">
              <a:buNone/>
            </a:pPr>
            <a:r>
              <a:rPr lang="en-US" sz="2900" b="1" dirty="0">
                <a:solidFill>
                  <a:srgbClr val="14233E"/>
                </a:solidFill>
                <a:latin typeface="Trebuchet MS" pitchFamily="34" charset="0"/>
                <a:ea typeface="Trebuchet MS" pitchFamily="34" charset="-122"/>
                <a:cs typeface="Trebuchet MS" pitchFamily="34" charset="-120"/>
              </a:rPr>
              <a:t>Bộ giải pháp chuyển đổi số toàn diện</a:t>
            </a:r>
            <a:endParaRPr lang="en-US" sz="2900" dirty="0"/>
          </a:p>
        </p:txBody>
      </p:sp>
      <p:sp>
        <p:nvSpPr>
          <p:cNvPr id="5" name="Shape 2"/>
          <p:cNvSpPr/>
          <p:nvPr/>
        </p:nvSpPr>
        <p:spPr>
          <a:xfrm>
            <a:off x="548640" y="1874520"/>
            <a:ext cx="2651760" cy="2697480"/>
          </a:xfrm>
          <a:prstGeom prst="roundRect">
            <a:avLst>
              <a:gd name="adj" fmla="val 4138"/>
            </a:avLst>
          </a:prstGeom>
          <a:solidFill>
            <a:srgbClr val="FFFFFF"/>
          </a:solidFill>
          <a:ln w="12700">
            <a:solidFill>
              <a:srgbClr val="E1E9F5"/>
            </a:solidFill>
            <a:prstDash val="solid"/>
          </a:ln>
          <a:effectLst>
            <a:outerShdw sx="100000" sy="100000" kx="0" ky="0" algn="bl" rotWithShape="0" blurRad="127000" dist="38100" dir="5400000">
              <a:srgbClr val="0B1220">
                <a:alpha val="18000"/>
              </a:srgbClr>
            </a:outerShdw>
          </a:effectLst>
        </p:spPr>
      </p:sp>
      <p:sp>
        <p:nvSpPr>
          <p:cNvPr id="6" name="Shape 3"/>
          <p:cNvSpPr/>
          <p:nvPr/>
        </p:nvSpPr>
        <p:spPr>
          <a:xfrm>
            <a:off x="896112" y="2194560"/>
            <a:ext cx="822960" cy="822960"/>
          </a:xfrm>
          <a:prstGeom prst="roundRect">
            <a:avLst>
              <a:gd name="adj" fmla="val 28000"/>
            </a:avLst>
          </a:prstGeom>
          <a:solidFill>
            <a:srgbClr val="2E6BE6"/>
          </a:solidFill>
          <a:ln/>
        </p:spPr>
      </p:sp>
      <p:pic>
        <p:nvPicPr>
          <p:cNvPr id="7" name="Image 1" descr="ic/strat_w.png">    </p:cNvPr>
          <p:cNvPicPr>
            <a:picLocks noChangeAspect="1"/>
          </p:cNvPicPr>
          <p:nvPr/>
        </p:nvPicPr>
        <p:blipFill>
          <a:blip r:embed="rId2"/>
          <a:stretch>
            <a:fillRect/>
          </a:stretch>
        </p:blipFill>
        <p:spPr>
          <a:xfrm>
            <a:off x="1110082" y="2408530"/>
            <a:ext cx="395021" cy="395021"/>
          </a:xfrm>
          <a:prstGeom prst="rect">
            <a:avLst/>
          </a:prstGeom>
        </p:spPr>
      </p:pic>
      <p:sp>
        <p:nvSpPr>
          <p:cNvPr id="8" name="Text 4"/>
          <p:cNvSpPr/>
          <p:nvPr/>
        </p:nvSpPr>
        <p:spPr>
          <a:xfrm>
            <a:off x="2560320" y="2240280"/>
            <a:ext cx="457200" cy="365760"/>
          </a:xfrm>
          <a:prstGeom prst="rect">
            <a:avLst/>
          </a:prstGeom>
          <a:noFill/>
          <a:ln/>
        </p:spPr>
        <p:txBody>
          <a:bodyPr wrap="square" lIns="0" tIns="0" rIns="0" bIns="0" rtlCol="0" anchor="ctr"/>
          <a:lstStyle/>
          <a:p>
            <a:pPr algn="r" indent="0" marL="0">
              <a:buNone/>
            </a:pPr>
            <a:r>
              <a:rPr lang="en-US" sz="1500" b="1" dirty="0">
                <a:solidFill>
                  <a:srgbClr val="E1E9F5"/>
                </a:solidFill>
                <a:latin typeface="Trebuchet MS" pitchFamily="34" charset="0"/>
                <a:ea typeface="Trebuchet MS" pitchFamily="34" charset="-122"/>
                <a:cs typeface="Trebuchet MS" pitchFamily="34" charset="-120"/>
              </a:rPr>
              <a:t>01</a:t>
            </a:r>
            <a:endParaRPr lang="en-US" sz="1500" dirty="0"/>
          </a:p>
        </p:txBody>
      </p:sp>
      <p:sp>
        <p:nvSpPr>
          <p:cNvPr id="9" name="Text 5"/>
          <p:cNvSpPr/>
          <p:nvPr/>
        </p:nvSpPr>
        <p:spPr>
          <a:xfrm>
            <a:off x="896112" y="3200400"/>
            <a:ext cx="1956816" cy="685800"/>
          </a:xfrm>
          <a:prstGeom prst="rect">
            <a:avLst/>
          </a:prstGeom>
          <a:noFill/>
          <a:ln/>
        </p:spPr>
        <p:txBody>
          <a:bodyPr wrap="square" lIns="0" tIns="0" rIns="0" bIns="0" rtlCol="0" anchor="t"/>
          <a:lstStyle/>
          <a:p>
            <a:pPr algn="l" indent="0" marL="0">
              <a:lnSpc>
                <a:spcPct val="105000"/>
              </a:lnSpc>
              <a:buNone/>
            </a:pPr>
            <a:r>
              <a:rPr lang="en-US" sz="1550" b="1" dirty="0">
                <a:solidFill>
                  <a:srgbClr val="14233E"/>
                </a:solidFill>
                <a:latin typeface="Trebuchet MS" pitchFamily="34" charset="0"/>
                <a:ea typeface="Trebuchet MS" pitchFamily="34" charset="-122"/>
                <a:cs typeface="Trebuchet MS" pitchFamily="34" charset="-120"/>
              </a:rPr>
              <a:t>Tư vấn chiến lược số</a:t>
            </a:r>
            <a:endParaRPr lang="en-US" sz="1550" dirty="0"/>
          </a:p>
        </p:txBody>
      </p:sp>
      <p:sp>
        <p:nvSpPr>
          <p:cNvPr id="10" name="Text 6"/>
          <p:cNvSpPr/>
          <p:nvPr/>
        </p:nvSpPr>
        <p:spPr>
          <a:xfrm>
            <a:off x="896112" y="3886200"/>
            <a:ext cx="1993392" cy="640080"/>
          </a:xfrm>
          <a:prstGeom prst="rect">
            <a:avLst/>
          </a:prstGeom>
          <a:noFill/>
          <a:ln/>
        </p:spPr>
        <p:txBody>
          <a:bodyPr wrap="square" lIns="0" tIns="0" rIns="0" bIns="0" rtlCol="0" anchor="t"/>
          <a:lstStyle/>
          <a:p>
            <a:pPr algn="l" indent="0" marL="0">
              <a:lnSpc>
                <a:spcPct val="130000"/>
              </a:lnSpc>
              <a:buNone/>
            </a:pPr>
            <a:r>
              <a:rPr lang="en-US" sz="1100" dirty="0">
                <a:solidFill>
                  <a:srgbClr val="5B6C88"/>
                </a:solidFill>
                <a:latin typeface="Calibri" pitchFamily="34" charset="0"/>
                <a:ea typeface="Calibri" pitchFamily="34" charset="-122"/>
                <a:cs typeface="Calibri" pitchFamily="34" charset="-120"/>
              </a:rPr>
              <a:t>Đánh giá trưởng thành số, lộ trình &amp; KPI, mức sẵn sàng AI.</a:t>
            </a:r>
            <a:endParaRPr lang="en-US" sz="1100" dirty="0"/>
          </a:p>
        </p:txBody>
      </p:sp>
      <p:sp>
        <p:nvSpPr>
          <p:cNvPr id="11" name="Shape 7"/>
          <p:cNvSpPr/>
          <p:nvPr/>
        </p:nvSpPr>
        <p:spPr>
          <a:xfrm>
            <a:off x="3419856" y="1874520"/>
            <a:ext cx="2651760" cy="2697480"/>
          </a:xfrm>
          <a:prstGeom prst="roundRect">
            <a:avLst>
              <a:gd name="adj" fmla="val 4138"/>
            </a:avLst>
          </a:prstGeom>
          <a:solidFill>
            <a:srgbClr val="FFFFFF"/>
          </a:solidFill>
          <a:ln w="12700">
            <a:solidFill>
              <a:srgbClr val="E1E9F5"/>
            </a:solidFill>
            <a:prstDash val="solid"/>
          </a:ln>
          <a:effectLst>
            <a:outerShdw sx="100000" sy="100000" kx="0" ky="0" algn="bl" rotWithShape="0" blurRad="127000" dist="38100" dir="5400000">
              <a:srgbClr val="0B1220">
                <a:alpha val="18000"/>
              </a:srgbClr>
            </a:outerShdw>
          </a:effectLst>
        </p:spPr>
      </p:sp>
      <p:sp>
        <p:nvSpPr>
          <p:cNvPr id="12" name="Shape 8"/>
          <p:cNvSpPr/>
          <p:nvPr/>
        </p:nvSpPr>
        <p:spPr>
          <a:xfrm>
            <a:off x="3767328" y="2194560"/>
            <a:ext cx="822960" cy="822960"/>
          </a:xfrm>
          <a:prstGeom prst="roundRect">
            <a:avLst>
              <a:gd name="adj" fmla="val 28000"/>
            </a:avLst>
          </a:prstGeom>
          <a:solidFill>
            <a:srgbClr val="2E6BE6"/>
          </a:solidFill>
          <a:ln/>
        </p:spPr>
      </p:sp>
      <p:pic>
        <p:nvPicPr>
          <p:cNvPr id="13" name="Image 2" descr="ic/impl_w.png">    </p:cNvPr>
          <p:cNvPicPr>
            <a:picLocks noChangeAspect="1"/>
          </p:cNvPicPr>
          <p:nvPr/>
        </p:nvPicPr>
        <p:blipFill>
          <a:blip r:embed="rId3"/>
          <a:stretch>
            <a:fillRect/>
          </a:stretch>
        </p:blipFill>
        <p:spPr>
          <a:xfrm>
            <a:off x="3981298" y="2408530"/>
            <a:ext cx="395021" cy="395021"/>
          </a:xfrm>
          <a:prstGeom prst="rect">
            <a:avLst/>
          </a:prstGeom>
        </p:spPr>
      </p:pic>
      <p:sp>
        <p:nvSpPr>
          <p:cNvPr id="14" name="Text 9"/>
          <p:cNvSpPr/>
          <p:nvPr/>
        </p:nvSpPr>
        <p:spPr>
          <a:xfrm>
            <a:off x="5431536" y="2240280"/>
            <a:ext cx="457200" cy="365760"/>
          </a:xfrm>
          <a:prstGeom prst="rect">
            <a:avLst/>
          </a:prstGeom>
          <a:noFill/>
          <a:ln/>
        </p:spPr>
        <p:txBody>
          <a:bodyPr wrap="square" lIns="0" tIns="0" rIns="0" bIns="0" rtlCol="0" anchor="ctr"/>
          <a:lstStyle/>
          <a:p>
            <a:pPr algn="r" indent="0" marL="0">
              <a:buNone/>
            </a:pPr>
            <a:r>
              <a:rPr lang="en-US" sz="1500" b="1" dirty="0">
                <a:solidFill>
                  <a:srgbClr val="E1E9F5"/>
                </a:solidFill>
                <a:latin typeface="Trebuchet MS" pitchFamily="34" charset="0"/>
                <a:ea typeface="Trebuchet MS" pitchFamily="34" charset="-122"/>
                <a:cs typeface="Trebuchet MS" pitchFamily="34" charset="-120"/>
              </a:rPr>
              <a:t>02</a:t>
            </a:r>
            <a:endParaRPr lang="en-US" sz="1500" dirty="0"/>
          </a:p>
        </p:txBody>
      </p:sp>
      <p:sp>
        <p:nvSpPr>
          <p:cNvPr id="15" name="Text 10"/>
          <p:cNvSpPr/>
          <p:nvPr/>
        </p:nvSpPr>
        <p:spPr>
          <a:xfrm>
            <a:off x="3767328" y="3200400"/>
            <a:ext cx="1956816" cy="685800"/>
          </a:xfrm>
          <a:prstGeom prst="rect">
            <a:avLst/>
          </a:prstGeom>
          <a:noFill/>
          <a:ln/>
        </p:spPr>
        <p:txBody>
          <a:bodyPr wrap="square" lIns="0" tIns="0" rIns="0" bIns="0" rtlCol="0" anchor="t"/>
          <a:lstStyle/>
          <a:p>
            <a:pPr algn="l" indent="0" marL="0">
              <a:lnSpc>
                <a:spcPct val="105000"/>
              </a:lnSpc>
              <a:buNone/>
            </a:pPr>
            <a:r>
              <a:rPr lang="en-US" sz="1550" b="1" dirty="0">
                <a:solidFill>
                  <a:srgbClr val="14233E"/>
                </a:solidFill>
                <a:latin typeface="Trebuchet MS" pitchFamily="34" charset="0"/>
                <a:ea typeface="Trebuchet MS" pitchFamily="34" charset="-122"/>
                <a:cs typeface="Trebuchet MS" pitchFamily="34" charset="-120"/>
              </a:rPr>
              <a:t>Triển khai &amp; Tích hợp</a:t>
            </a:r>
            <a:endParaRPr lang="en-US" sz="1550" dirty="0"/>
          </a:p>
        </p:txBody>
      </p:sp>
      <p:sp>
        <p:nvSpPr>
          <p:cNvPr id="16" name="Text 11"/>
          <p:cNvSpPr/>
          <p:nvPr/>
        </p:nvSpPr>
        <p:spPr>
          <a:xfrm>
            <a:off x="3767328" y="3886200"/>
            <a:ext cx="1993392" cy="640080"/>
          </a:xfrm>
          <a:prstGeom prst="rect">
            <a:avLst/>
          </a:prstGeom>
          <a:noFill/>
          <a:ln/>
        </p:spPr>
        <p:txBody>
          <a:bodyPr wrap="square" lIns="0" tIns="0" rIns="0" bIns="0" rtlCol="0" anchor="t"/>
          <a:lstStyle/>
          <a:p>
            <a:pPr algn="l" indent="0" marL="0">
              <a:lnSpc>
                <a:spcPct val="130000"/>
              </a:lnSpc>
              <a:buNone/>
            </a:pPr>
            <a:r>
              <a:rPr lang="en-US" sz="1100" dirty="0">
                <a:solidFill>
                  <a:srgbClr val="5B6C88"/>
                </a:solidFill>
                <a:latin typeface="Calibri" pitchFamily="34" charset="0"/>
                <a:ea typeface="Calibri" pitchFamily="34" charset="-122"/>
                <a:cs typeface="Calibri" pitchFamily="34" charset="-120"/>
              </a:rPr>
              <a:t>ERP/CRM, microservices, IoT, RPA, phần mềm tùy chỉnh.</a:t>
            </a:r>
            <a:endParaRPr lang="en-US" sz="1100" dirty="0"/>
          </a:p>
        </p:txBody>
      </p:sp>
      <p:sp>
        <p:nvSpPr>
          <p:cNvPr id="17" name="Shape 12"/>
          <p:cNvSpPr/>
          <p:nvPr/>
        </p:nvSpPr>
        <p:spPr>
          <a:xfrm>
            <a:off x="6291072" y="1874520"/>
            <a:ext cx="2651760" cy="2697480"/>
          </a:xfrm>
          <a:prstGeom prst="roundRect">
            <a:avLst>
              <a:gd name="adj" fmla="val 4138"/>
            </a:avLst>
          </a:prstGeom>
          <a:solidFill>
            <a:srgbClr val="FFFFFF"/>
          </a:solidFill>
          <a:ln w="12700">
            <a:solidFill>
              <a:srgbClr val="E1E9F5"/>
            </a:solidFill>
            <a:prstDash val="solid"/>
          </a:ln>
          <a:effectLst>
            <a:outerShdw sx="100000" sy="100000" kx="0" ky="0" algn="bl" rotWithShape="0" blurRad="127000" dist="38100" dir="5400000">
              <a:srgbClr val="0B1220">
                <a:alpha val="18000"/>
              </a:srgbClr>
            </a:outerShdw>
          </a:effectLst>
        </p:spPr>
      </p:sp>
      <p:sp>
        <p:nvSpPr>
          <p:cNvPr id="18" name="Shape 13"/>
          <p:cNvSpPr/>
          <p:nvPr/>
        </p:nvSpPr>
        <p:spPr>
          <a:xfrm>
            <a:off x="6638544" y="2194560"/>
            <a:ext cx="822960" cy="822960"/>
          </a:xfrm>
          <a:prstGeom prst="roundRect">
            <a:avLst>
              <a:gd name="adj" fmla="val 28000"/>
            </a:avLst>
          </a:prstGeom>
          <a:solidFill>
            <a:srgbClr val="2E6BE6"/>
          </a:solidFill>
          <a:ln/>
        </p:spPr>
      </p:sp>
      <p:pic>
        <p:nvPicPr>
          <p:cNvPr id="19" name="Image 3" descr="ic/data_w.png">    </p:cNvPr>
          <p:cNvPicPr>
            <a:picLocks noChangeAspect="1"/>
          </p:cNvPicPr>
          <p:nvPr/>
        </p:nvPicPr>
        <p:blipFill>
          <a:blip r:embed="rId4"/>
          <a:stretch>
            <a:fillRect/>
          </a:stretch>
        </p:blipFill>
        <p:spPr>
          <a:xfrm>
            <a:off x="6852514" y="2408530"/>
            <a:ext cx="395021" cy="395021"/>
          </a:xfrm>
          <a:prstGeom prst="rect">
            <a:avLst/>
          </a:prstGeom>
        </p:spPr>
      </p:pic>
      <p:sp>
        <p:nvSpPr>
          <p:cNvPr id="20" name="Text 14"/>
          <p:cNvSpPr/>
          <p:nvPr/>
        </p:nvSpPr>
        <p:spPr>
          <a:xfrm>
            <a:off x="8302752" y="2240280"/>
            <a:ext cx="457200" cy="365760"/>
          </a:xfrm>
          <a:prstGeom prst="rect">
            <a:avLst/>
          </a:prstGeom>
          <a:noFill/>
          <a:ln/>
        </p:spPr>
        <p:txBody>
          <a:bodyPr wrap="square" lIns="0" tIns="0" rIns="0" bIns="0" rtlCol="0" anchor="ctr"/>
          <a:lstStyle/>
          <a:p>
            <a:pPr algn="r" indent="0" marL="0">
              <a:buNone/>
            </a:pPr>
            <a:r>
              <a:rPr lang="en-US" sz="1500" b="1" dirty="0">
                <a:solidFill>
                  <a:srgbClr val="E1E9F5"/>
                </a:solidFill>
                <a:latin typeface="Trebuchet MS" pitchFamily="34" charset="0"/>
                <a:ea typeface="Trebuchet MS" pitchFamily="34" charset="-122"/>
                <a:cs typeface="Trebuchet MS" pitchFamily="34" charset="-120"/>
              </a:rPr>
              <a:t>03</a:t>
            </a:r>
            <a:endParaRPr lang="en-US" sz="1500" dirty="0"/>
          </a:p>
        </p:txBody>
      </p:sp>
      <p:sp>
        <p:nvSpPr>
          <p:cNvPr id="21" name="Text 15"/>
          <p:cNvSpPr/>
          <p:nvPr/>
        </p:nvSpPr>
        <p:spPr>
          <a:xfrm>
            <a:off x="6638544" y="3200400"/>
            <a:ext cx="1956816" cy="685800"/>
          </a:xfrm>
          <a:prstGeom prst="rect">
            <a:avLst/>
          </a:prstGeom>
          <a:noFill/>
          <a:ln/>
        </p:spPr>
        <p:txBody>
          <a:bodyPr wrap="square" lIns="0" tIns="0" rIns="0" bIns="0" rtlCol="0" anchor="t"/>
          <a:lstStyle/>
          <a:p>
            <a:pPr algn="l" indent="0" marL="0">
              <a:lnSpc>
                <a:spcPct val="105000"/>
              </a:lnSpc>
              <a:buNone/>
            </a:pPr>
            <a:r>
              <a:rPr lang="en-US" sz="1550" b="1" dirty="0">
                <a:solidFill>
                  <a:srgbClr val="14233E"/>
                </a:solidFill>
                <a:latin typeface="Trebuchet MS" pitchFamily="34" charset="0"/>
                <a:ea typeface="Trebuchet MS" pitchFamily="34" charset="-122"/>
                <a:cs typeface="Trebuchet MS" pitchFamily="34" charset="-120"/>
              </a:rPr>
              <a:t>Dữ liệu &amp; Phân tích AI</a:t>
            </a:r>
            <a:endParaRPr lang="en-US" sz="1550" dirty="0"/>
          </a:p>
        </p:txBody>
      </p:sp>
      <p:sp>
        <p:nvSpPr>
          <p:cNvPr id="22" name="Text 16"/>
          <p:cNvSpPr/>
          <p:nvPr/>
        </p:nvSpPr>
        <p:spPr>
          <a:xfrm>
            <a:off x="6638544" y="3886200"/>
            <a:ext cx="1993392" cy="640080"/>
          </a:xfrm>
          <a:prstGeom prst="rect">
            <a:avLst/>
          </a:prstGeom>
          <a:noFill/>
          <a:ln/>
        </p:spPr>
        <p:txBody>
          <a:bodyPr wrap="square" lIns="0" tIns="0" rIns="0" bIns="0" rtlCol="0" anchor="t"/>
          <a:lstStyle/>
          <a:p>
            <a:pPr algn="l" indent="0" marL="0">
              <a:lnSpc>
                <a:spcPct val="130000"/>
              </a:lnSpc>
              <a:buNone/>
            </a:pPr>
            <a:r>
              <a:rPr lang="en-US" sz="1100" dirty="0">
                <a:solidFill>
                  <a:srgbClr val="5B6C88"/>
                </a:solidFill>
                <a:latin typeface="Calibri" pitchFamily="34" charset="0"/>
                <a:ea typeface="Calibri" pitchFamily="34" charset="-122"/>
                <a:cs typeface="Calibri" pitchFamily="34" charset="-120"/>
              </a:rPr>
              <a:t>Nền tảng dữ liệu, dashboard BI, dự đoán bằng AI.</a:t>
            </a:r>
            <a:endParaRPr lang="en-US" sz="1100" dirty="0"/>
          </a:p>
        </p:txBody>
      </p:sp>
      <p:sp>
        <p:nvSpPr>
          <p:cNvPr id="23" name="Shape 17"/>
          <p:cNvSpPr/>
          <p:nvPr/>
        </p:nvSpPr>
        <p:spPr>
          <a:xfrm>
            <a:off x="9162288" y="1874520"/>
            <a:ext cx="2651760" cy="2697480"/>
          </a:xfrm>
          <a:prstGeom prst="roundRect">
            <a:avLst>
              <a:gd name="adj" fmla="val 4138"/>
            </a:avLst>
          </a:prstGeom>
          <a:solidFill>
            <a:srgbClr val="FFFFFF"/>
          </a:solidFill>
          <a:ln w="12700">
            <a:solidFill>
              <a:srgbClr val="E1E9F5"/>
            </a:solidFill>
            <a:prstDash val="solid"/>
          </a:ln>
          <a:effectLst>
            <a:outerShdw sx="100000" sy="100000" kx="0" ky="0" algn="bl" rotWithShape="0" blurRad="127000" dist="38100" dir="5400000">
              <a:srgbClr val="0B1220">
                <a:alpha val="18000"/>
              </a:srgbClr>
            </a:outerShdw>
          </a:effectLst>
        </p:spPr>
      </p:sp>
      <p:sp>
        <p:nvSpPr>
          <p:cNvPr id="24" name="Shape 18"/>
          <p:cNvSpPr/>
          <p:nvPr/>
        </p:nvSpPr>
        <p:spPr>
          <a:xfrm>
            <a:off x="9509760" y="2194560"/>
            <a:ext cx="822960" cy="822960"/>
          </a:xfrm>
          <a:prstGeom prst="roundRect">
            <a:avLst>
              <a:gd name="adj" fmla="val 28000"/>
            </a:avLst>
          </a:prstGeom>
          <a:solidFill>
            <a:srgbClr val="2E6BE6"/>
          </a:solidFill>
          <a:ln/>
        </p:spPr>
      </p:sp>
      <p:pic>
        <p:nvPicPr>
          <p:cNvPr id="25" name="Image 4" descr="ic/train_w.png">    </p:cNvPr>
          <p:cNvPicPr>
            <a:picLocks noChangeAspect="1"/>
          </p:cNvPicPr>
          <p:nvPr/>
        </p:nvPicPr>
        <p:blipFill>
          <a:blip r:embed="rId5"/>
          <a:stretch>
            <a:fillRect/>
          </a:stretch>
        </p:blipFill>
        <p:spPr>
          <a:xfrm>
            <a:off x="9723730" y="2408530"/>
            <a:ext cx="395021" cy="395021"/>
          </a:xfrm>
          <a:prstGeom prst="rect">
            <a:avLst/>
          </a:prstGeom>
        </p:spPr>
      </p:pic>
      <p:sp>
        <p:nvSpPr>
          <p:cNvPr id="26" name="Text 19"/>
          <p:cNvSpPr/>
          <p:nvPr/>
        </p:nvSpPr>
        <p:spPr>
          <a:xfrm>
            <a:off x="11173968" y="2240280"/>
            <a:ext cx="457200" cy="365760"/>
          </a:xfrm>
          <a:prstGeom prst="rect">
            <a:avLst/>
          </a:prstGeom>
          <a:noFill/>
          <a:ln/>
        </p:spPr>
        <p:txBody>
          <a:bodyPr wrap="square" lIns="0" tIns="0" rIns="0" bIns="0" rtlCol="0" anchor="ctr"/>
          <a:lstStyle/>
          <a:p>
            <a:pPr algn="r" indent="0" marL="0">
              <a:buNone/>
            </a:pPr>
            <a:r>
              <a:rPr lang="en-US" sz="1500" b="1" dirty="0">
                <a:solidFill>
                  <a:srgbClr val="E1E9F5"/>
                </a:solidFill>
                <a:latin typeface="Trebuchet MS" pitchFamily="34" charset="0"/>
                <a:ea typeface="Trebuchet MS" pitchFamily="34" charset="-122"/>
                <a:cs typeface="Trebuchet MS" pitchFamily="34" charset="-120"/>
              </a:rPr>
              <a:t>04</a:t>
            </a:r>
            <a:endParaRPr lang="en-US" sz="1500" dirty="0"/>
          </a:p>
        </p:txBody>
      </p:sp>
      <p:sp>
        <p:nvSpPr>
          <p:cNvPr id="27" name="Text 20"/>
          <p:cNvSpPr/>
          <p:nvPr/>
        </p:nvSpPr>
        <p:spPr>
          <a:xfrm>
            <a:off x="9509760" y="3200400"/>
            <a:ext cx="1956816" cy="685800"/>
          </a:xfrm>
          <a:prstGeom prst="rect">
            <a:avLst/>
          </a:prstGeom>
          <a:noFill/>
          <a:ln/>
        </p:spPr>
        <p:txBody>
          <a:bodyPr wrap="square" lIns="0" tIns="0" rIns="0" bIns="0" rtlCol="0" anchor="t"/>
          <a:lstStyle/>
          <a:p>
            <a:pPr algn="l" indent="0" marL="0">
              <a:lnSpc>
                <a:spcPct val="105000"/>
              </a:lnSpc>
              <a:buNone/>
            </a:pPr>
            <a:r>
              <a:rPr lang="en-US" sz="1550" b="1" dirty="0">
                <a:solidFill>
                  <a:srgbClr val="14233E"/>
                </a:solidFill>
                <a:latin typeface="Trebuchet MS" pitchFamily="34" charset="0"/>
                <a:ea typeface="Trebuchet MS" pitchFamily="34" charset="-122"/>
                <a:cs typeface="Trebuchet MS" pitchFamily="34" charset="-120"/>
              </a:rPr>
              <a:t>Đào tạo &amp; Chuyển giao</a:t>
            </a:r>
            <a:endParaRPr lang="en-US" sz="1550" dirty="0"/>
          </a:p>
        </p:txBody>
      </p:sp>
      <p:sp>
        <p:nvSpPr>
          <p:cNvPr id="28" name="Text 21"/>
          <p:cNvSpPr/>
          <p:nvPr/>
        </p:nvSpPr>
        <p:spPr>
          <a:xfrm>
            <a:off x="9509760" y="3886200"/>
            <a:ext cx="1993392" cy="640080"/>
          </a:xfrm>
          <a:prstGeom prst="rect">
            <a:avLst/>
          </a:prstGeom>
          <a:noFill/>
          <a:ln/>
        </p:spPr>
        <p:txBody>
          <a:bodyPr wrap="square" lIns="0" tIns="0" rIns="0" bIns="0" rtlCol="0" anchor="t"/>
          <a:lstStyle/>
          <a:p>
            <a:pPr algn="l" indent="0" marL="0">
              <a:lnSpc>
                <a:spcPct val="130000"/>
              </a:lnSpc>
              <a:buNone/>
            </a:pPr>
            <a:r>
              <a:rPr lang="en-US" sz="1100" dirty="0">
                <a:solidFill>
                  <a:srgbClr val="5B6C88"/>
                </a:solidFill>
                <a:latin typeface="Calibri" pitchFamily="34" charset="0"/>
                <a:ea typeface="Calibri" pitchFamily="34" charset="-122"/>
                <a:cs typeface="Calibri" pitchFamily="34" charset="-120"/>
              </a:rPr>
              <a:t>Nâng năng lực số, ứng dụng AI tạo sinh, Agile/Scrum.</a:t>
            </a:r>
            <a:endParaRPr lang="en-US" sz="1100" dirty="0"/>
          </a:p>
        </p:txBody>
      </p:sp>
      <p:sp>
        <p:nvSpPr>
          <p:cNvPr id="29" name="Shape 22"/>
          <p:cNvSpPr/>
          <p:nvPr/>
        </p:nvSpPr>
        <p:spPr>
          <a:xfrm>
            <a:off x="548640" y="4800600"/>
            <a:ext cx="11091672" cy="1234440"/>
          </a:xfrm>
          <a:prstGeom prst="roundRect">
            <a:avLst>
              <a:gd name="adj" fmla="val 8889"/>
            </a:avLst>
          </a:prstGeom>
          <a:solidFill>
            <a:srgbClr val="0E1A30"/>
          </a:solidFill>
          <a:ln/>
        </p:spPr>
      </p:sp>
      <p:sp>
        <p:nvSpPr>
          <p:cNvPr id="30" name="Shape 23"/>
          <p:cNvSpPr/>
          <p:nvPr/>
        </p:nvSpPr>
        <p:spPr>
          <a:xfrm>
            <a:off x="914400" y="5138928"/>
            <a:ext cx="548640" cy="548640"/>
          </a:xfrm>
          <a:prstGeom prst="roundRect">
            <a:avLst>
              <a:gd name="adj" fmla="val 28000"/>
            </a:avLst>
          </a:prstGeom>
          <a:solidFill>
            <a:srgbClr val="2E6BE6"/>
          </a:solidFill>
          <a:ln/>
        </p:spPr>
      </p:sp>
      <p:pic>
        <p:nvPicPr>
          <p:cNvPr id="31" name="Image 5" descr="ic/bot_w.png">    </p:cNvPr>
          <p:cNvPicPr>
            <a:picLocks noChangeAspect="1"/>
          </p:cNvPicPr>
          <p:nvPr/>
        </p:nvPicPr>
        <p:blipFill>
          <a:blip r:embed="rId6"/>
          <a:stretch>
            <a:fillRect/>
          </a:stretch>
        </p:blipFill>
        <p:spPr>
          <a:xfrm>
            <a:off x="1057046" y="5281574"/>
            <a:ext cx="263347" cy="263347"/>
          </a:xfrm>
          <a:prstGeom prst="rect">
            <a:avLst/>
          </a:prstGeom>
        </p:spPr>
      </p:pic>
      <p:sp>
        <p:nvSpPr>
          <p:cNvPr id="32" name="Text 24"/>
          <p:cNvSpPr/>
          <p:nvPr/>
        </p:nvSpPr>
        <p:spPr>
          <a:xfrm>
            <a:off x="1600200" y="5029200"/>
            <a:ext cx="2926080" cy="365760"/>
          </a:xfrm>
          <a:prstGeom prst="rect">
            <a:avLst/>
          </a:prstGeom>
          <a:noFill/>
          <a:ln/>
        </p:spPr>
        <p:txBody>
          <a:bodyPr wrap="square" lIns="0" tIns="0" rIns="0" bIns="0" rtlCol="0" anchor="ctr"/>
          <a:lstStyle/>
          <a:p>
            <a:pPr algn="l" indent="0" marL="0">
              <a:buNone/>
            </a:pPr>
            <a:r>
              <a:rPr lang="en-US" sz="1600" b="1" dirty="0">
                <a:solidFill>
                  <a:srgbClr val="5AA0FF"/>
                </a:solidFill>
                <a:latin typeface="Trebuchet MS" pitchFamily="34" charset="0"/>
                <a:ea typeface="Trebuchet MS" pitchFamily="34" charset="-122"/>
                <a:cs typeface="Trebuchet MS" pitchFamily="34" charset="-120"/>
              </a:rPr>
              <a:t>AI &amp; AGENTIC</a:t>
            </a:r>
            <a:endParaRPr lang="en-US" sz="1600" dirty="0"/>
          </a:p>
        </p:txBody>
      </p:sp>
      <p:sp>
        <p:nvSpPr>
          <p:cNvPr id="33" name="Text 25"/>
          <p:cNvSpPr/>
          <p:nvPr/>
        </p:nvSpPr>
        <p:spPr>
          <a:xfrm>
            <a:off x="1600200" y="5394960"/>
            <a:ext cx="3566160" cy="457200"/>
          </a:xfrm>
          <a:prstGeom prst="rect">
            <a:avLst/>
          </a:prstGeom>
          <a:noFill/>
          <a:ln/>
        </p:spPr>
        <p:txBody>
          <a:bodyPr wrap="square" lIns="0" tIns="0" rIns="0" bIns="0" rtlCol="0" anchor="ctr"/>
          <a:lstStyle/>
          <a:p>
            <a:pPr algn="l" indent="0" marL="0">
              <a:buNone/>
            </a:pPr>
            <a:r>
              <a:rPr lang="en-US" sz="1100" dirty="0">
                <a:solidFill>
                  <a:srgbClr val="93A6CB"/>
                </a:solidFill>
                <a:latin typeface="Calibri" pitchFamily="34" charset="0"/>
                <a:ea typeface="Calibri" pitchFamily="34" charset="-122"/>
                <a:cs typeface="Calibri" pitchFamily="34" charset="-120"/>
              </a:rPr>
              <a:t>Xuyên suốt mọi dịch vụ</a:t>
            </a:r>
            <a:endParaRPr lang="en-US" sz="1100" dirty="0"/>
          </a:p>
        </p:txBody>
      </p:sp>
      <p:sp>
        <p:nvSpPr>
          <p:cNvPr id="34" name="Shape 26"/>
          <p:cNvSpPr/>
          <p:nvPr/>
        </p:nvSpPr>
        <p:spPr>
          <a:xfrm>
            <a:off x="5440680" y="5303520"/>
            <a:ext cx="1152144" cy="457200"/>
          </a:xfrm>
          <a:prstGeom prst="roundRect">
            <a:avLst>
              <a:gd name="adj" fmla="val 50000"/>
            </a:avLst>
          </a:prstGeom>
          <a:solidFill>
            <a:srgbClr val="16274A"/>
          </a:solidFill>
          <a:ln w="12700">
            <a:solidFill>
              <a:srgbClr val="2A3F68"/>
            </a:solidFill>
            <a:prstDash val="solid"/>
          </a:ln>
        </p:spPr>
      </p:sp>
      <p:sp>
        <p:nvSpPr>
          <p:cNvPr id="35" name="Text 27"/>
          <p:cNvSpPr/>
          <p:nvPr/>
        </p:nvSpPr>
        <p:spPr>
          <a:xfrm>
            <a:off x="5440680" y="5303520"/>
            <a:ext cx="1152144" cy="457200"/>
          </a:xfrm>
          <a:prstGeom prst="rect">
            <a:avLst/>
          </a:prstGeom>
          <a:noFill/>
          <a:ln/>
        </p:spPr>
        <p:txBody>
          <a:bodyPr wrap="square" lIns="0" tIns="0" rIns="0" bIns="0" rtlCol="0" anchor="ctr"/>
          <a:lstStyle/>
          <a:p>
            <a:pPr algn="ctr" indent="0" marL="0">
              <a:buNone/>
            </a:pPr>
            <a:r>
              <a:rPr lang="en-US" sz="1000" b="1" dirty="0">
                <a:solidFill>
                  <a:srgbClr val="DCE6FA"/>
                </a:solidFill>
                <a:latin typeface="Calibri" pitchFamily="34" charset="0"/>
                <a:ea typeface="Calibri" pitchFamily="34" charset="-122"/>
                <a:cs typeface="Calibri" pitchFamily="34" charset="-120"/>
              </a:rPr>
              <a:t>Agentic AI</a:t>
            </a:r>
            <a:endParaRPr lang="en-US" sz="1000" dirty="0"/>
          </a:p>
        </p:txBody>
      </p:sp>
      <p:sp>
        <p:nvSpPr>
          <p:cNvPr id="36" name="Shape 28"/>
          <p:cNvSpPr/>
          <p:nvPr/>
        </p:nvSpPr>
        <p:spPr>
          <a:xfrm>
            <a:off x="6720840" y="5303520"/>
            <a:ext cx="1230782" cy="457200"/>
          </a:xfrm>
          <a:prstGeom prst="roundRect">
            <a:avLst>
              <a:gd name="adj" fmla="val 50000"/>
            </a:avLst>
          </a:prstGeom>
          <a:solidFill>
            <a:srgbClr val="16274A"/>
          </a:solidFill>
          <a:ln w="12700">
            <a:solidFill>
              <a:srgbClr val="2A3F68"/>
            </a:solidFill>
            <a:prstDash val="solid"/>
          </a:ln>
        </p:spPr>
      </p:sp>
      <p:sp>
        <p:nvSpPr>
          <p:cNvPr id="37" name="Text 29"/>
          <p:cNvSpPr/>
          <p:nvPr/>
        </p:nvSpPr>
        <p:spPr>
          <a:xfrm>
            <a:off x="6720840" y="5303520"/>
            <a:ext cx="1230782" cy="457200"/>
          </a:xfrm>
          <a:prstGeom prst="rect">
            <a:avLst/>
          </a:prstGeom>
          <a:noFill/>
          <a:ln/>
        </p:spPr>
        <p:txBody>
          <a:bodyPr wrap="square" lIns="0" tIns="0" rIns="0" bIns="0" rtlCol="0" anchor="ctr"/>
          <a:lstStyle/>
          <a:p>
            <a:pPr algn="ctr" indent="0" marL="0">
              <a:buNone/>
            </a:pPr>
            <a:r>
              <a:rPr lang="en-US" sz="1000" b="1" dirty="0">
                <a:solidFill>
                  <a:srgbClr val="DCE6FA"/>
                </a:solidFill>
                <a:latin typeface="Calibri" pitchFamily="34" charset="0"/>
                <a:ea typeface="Calibri" pitchFamily="34" charset="-122"/>
                <a:cs typeface="Calibri" pitchFamily="34" charset="-120"/>
              </a:rPr>
              <a:t>RAG Copilot</a:t>
            </a:r>
            <a:endParaRPr lang="en-US" sz="1000" dirty="0"/>
          </a:p>
        </p:txBody>
      </p:sp>
      <p:sp>
        <p:nvSpPr>
          <p:cNvPr id="38" name="Shape 30"/>
          <p:cNvSpPr/>
          <p:nvPr/>
        </p:nvSpPr>
        <p:spPr>
          <a:xfrm>
            <a:off x="8079638" y="5303520"/>
            <a:ext cx="1230782" cy="457200"/>
          </a:xfrm>
          <a:prstGeom prst="roundRect">
            <a:avLst>
              <a:gd name="adj" fmla="val 50000"/>
            </a:avLst>
          </a:prstGeom>
          <a:solidFill>
            <a:srgbClr val="16274A"/>
          </a:solidFill>
          <a:ln w="12700">
            <a:solidFill>
              <a:srgbClr val="2A3F68"/>
            </a:solidFill>
            <a:prstDash val="solid"/>
          </a:ln>
        </p:spPr>
      </p:sp>
      <p:sp>
        <p:nvSpPr>
          <p:cNvPr id="39" name="Text 31"/>
          <p:cNvSpPr/>
          <p:nvPr/>
        </p:nvSpPr>
        <p:spPr>
          <a:xfrm>
            <a:off x="8079638" y="5303520"/>
            <a:ext cx="1230782" cy="457200"/>
          </a:xfrm>
          <a:prstGeom prst="rect">
            <a:avLst/>
          </a:prstGeom>
          <a:noFill/>
          <a:ln/>
        </p:spPr>
        <p:txBody>
          <a:bodyPr wrap="square" lIns="0" tIns="0" rIns="0" bIns="0" rtlCol="0" anchor="ctr"/>
          <a:lstStyle/>
          <a:p>
            <a:pPr algn="ctr" indent="0" marL="0">
              <a:buNone/>
            </a:pPr>
            <a:r>
              <a:rPr lang="en-US" sz="1000" b="1" dirty="0">
                <a:solidFill>
                  <a:srgbClr val="DCE6FA"/>
                </a:solidFill>
                <a:latin typeface="Calibri" pitchFamily="34" charset="0"/>
                <a:ea typeface="Calibri" pitchFamily="34" charset="-122"/>
                <a:cs typeface="Calibri" pitchFamily="34" charset="-120"/>
              </a:rPr>
              <a:t>Tự động hoá</a:t>
            </a:r>
            <a:endParaRPr lang="en-US" sz="1000" dirty="0"/>
          </a:p>
        </p:txBody>
      </p:sp>
      <p:sp>
        <p:nvSpPr>
          <p:cNvPr id="40" name="Shape 32"/>
          <p:cNvSpPr/>
          <p:nvPr/>
        </p:nvSpPr>
        <p:spPr>
          <a:xfrm>
            <a:off x="9438437" y="5303520"/>
            <a:ext cx="1702613" cy="457200"/>
          </a:xfrm>
          <a:prstGeom prst="roundRect">
            <a:avLst>
              <a:gd name="adj" fmla="val 50000"/>
            </a:avLst>
          </a:prstGeom>
          <a:solidFill>
            <a:srgbClr val="16274A"/>
          </a:solidFill>
          <a:ln w="12700">
            <a:solidFill>
              <a:srgbClr val="2A3F68"/>
            </a:solidFill>
            <a:prstDash val="solid"/>
          </a:ln>
        </p:spPr>
      </p:sp>
      <p:sp>
        <p:nvSpPr>
          <p:cNvPr id="41" name="Text 33"/>
          <p:cNvSpPr/>
          <p:nvPr/>
        </p:nvSpPr>
        <p:spPr>
          <a:xfrm>
            <a:off x="9438437" y="5303520"/>
            <a:ext cx="1702613" cy="457200"/>
          </a:xfrm>
          <a:prstGeom prst="rect">
            <a:avLst/>
          </a:prstGeom>
          <a:noFill/>
          <a:ln/>
        </p:spPr>
        <p:txBody>
          <a:bodyPr wrap="square" lIns="0" tIns="0" rIns="0" bIns="0" rtlCol="0" anchor="ctr"/>
          <a:lstStyle/>
          <a:p>
            <a:pPr algn="ctr" indent="0" marL="0">
              <a:buNone/>
            </a:pPr>
            <a:r>
              <a:rPr lang="en-US" sz="1000" b="1" dirty="0">
                <a:solidFill>
                  <a:srgbClr val="DCE6FA"/>
                </a:solidFill>
                <a:latin typeface="Calibri" pitchFamily="34" charset="0"/>
                <a:ea typeface="Calibri" pitchFamily="34" charset="-122"/>
                <a:cs typeface="Calibri" pitchFamily="34" charset="-120"/>
              </a:rPr>
              <a:t>Phân tích dự đoán</a:t>
            </a:r>
            <a:endParaRPr lang="en-US" sz="1000" dirty="0"/>
          </a:p>
        </p:txBody>
      </p:sp>
      <p:sp>
        <p:nvSpPr>
          <p:cNvPr id="42" name="Shape 34"/>
          <p:cNvSpPr/>
          <p:nvPr/>
        </p:nvSpPr>
        <p:spPr>
          <a:xfrm>
            <a:off x="548640" y="6437376"/>
            <a:ext cx="11091672" cy="0"/>
          </a:xfrm>
          <a:prstGeom prst="line">
            <a:avLst/>
          </a:prstGeom>
          <a:noFill/>
          <a:ln w="12700">
            <a:solidFill>
              <a:srgbClr val="2A3F68"/>
            </a:solidFill>
            <a:prstDash val="solid"/>
          </a:ln>
        </p:spPr>
      </p:sp>
      <p:sp>
        <p:nvSpPr>
          <p:cNvPr id="43" name="Text 35"/>
          <p:cNvSpPr/>
          <p:nvPr/>
        </p:nvSpPr>
        <p:spPr>
          <a:xfrm>
            <a:off x="548640" y="6492240"/>
            <a:ext cx="6400800" cy="274320"/>
          </a:xfrm>
          <a:prstGeom prst="rect">
            <a:avLst/>
          </a:prstGeom>
          <a:noFill/>
          <a:ln/>
        </p:spPr>
        <p:txBody>
          <a:bodyPr wrap="square" lIns="0" tIns="0" rIns="0" bIns="0" rtlCol="0" anchor="ctr"/>
          <a:lstStyle/>
          <a:p>
            <a:pPr algn="l" indent="0" marL="0">
              <a:buNone/>
            </a:pPr>
            <a:r>
              <a:rPr lang="en-US" sz="850" b="1" spc="50" kern="0" dirty="0">
                <a:solidFill>
                  <a:srgbClr val="93A6CB"/>
                </a:solidFill>
                <a:latin typeface="Trebuchet MS" pitchFamily="34" charset="0"/>
                <a:ea typeface="Trebuchet MS" pitchFamily="34" charset="-122"/>
                <a:cs typeface="Trebuchet MS" pitchFamily="34" charset="-120"/>
              </a:rPr>
              <a:t>PKH TECH · Beyond Technology, Beyond Tomorrow</a:t>
            </a:r>
            <a:endParaRPr lang="en-US" sz="850" dirty="0"/>
          </a:p>
        </p:txBody>
      </p:sp>
      <p:sp>
        <p:nvSpPr>
          <p:cNvPr id="44" name="Text 36"/>
          <p:cNvSpPr/>
          <p:nvPr/>
        </p:nvSpPr>
        <p:spPr>
          <a:xfrm>
            <a:off x="8869680" y="6492240"/>
            <a:ext cx="2770632" cy="274320"/>
          </a:xfrm>
          <a:prstGeom prst="rect">
            <a:avLst/>
          </a:prstGeom>
          <a:noFill/>
          <a:ln/>
        </p:spPr>
        <p:txBody>
          <a:bodyPr wrap="square" lIns="0" tIns="0" rIns="0" bIns="0" rtlCol="0" anchor="ctr"/>
          <a:lstStyle/>
          <a:p>
            <a:pPr algn="r" indent="0" marL="0">
              <a:buNone/>
            </a:pPr>
            <a:r>
              <a:rPr lang="en-US" sz="850" b="1" dirty="0">
                <a:solidFill>
                  <a:srgbClr val="93A6CB"/>
                </a:solidFill>
                <a:latin typeface="Trebuchet MS" pitchFamily="34" charset="0"/>
                <a:ea typeface="Trebuchet MS" pitchFamily="34" charset="-122"/>
                <a:cs typeface="Trebuchet MS" pitchFamily="34" charset="-120"/>
              </a:rPr>
              <a:t>06 / 20</a:t>
            </a:r>
            <a:endParaRPr lang="en-US" sz="8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5F8FC"/>
        </a:solidFill>
      </p:bgPr>
    </p:bg>
    <p:spTree>
      <p:nvGrpSpPr>
        <p:cNvPr id="1" name=""/>
        <p:cNvGrpSpPr/>
        <p:nvPr/>
      </p:nvGrpSpPr>
      <p:grpSpPr>
        <a:xfrm>
          <a:off x="0" y="0"/>
          <a:ext cx="0" cy="0"/>
          <a:chOff x="0" y="0"/>
          <a:chExt cx="0" cy="0"/>
        </a:xfrm>
      </p:grpSpPr>
      <p:pic>
        <p:nvPicPr>
          <p:cNvPr id="2" name="Image 0" descr="ic/star_b.png">    </p:cNvPr>
          <p:cNvPicPr>
            <a:picLocks noChangeAspect="1"/>
          </p:cNvPicPr>
          <p:nvPr/>
        </p:nvPicPr>
        <p:blipFill>
          <a:blip r:embed="rId1"/>
          <a:stretch>
            <a:fillRect/>
          </a:stretch>
        </p:blipFill>
        <p:spPr>
          <a:xfrm>
            <a:off x="548640" y="566928"/>
            <a:ext cx="182880" cy="182880"/>
          </a:xfrm>
          <a:prstGeom prst="rect">
            <a:avLst/>
          </a:prstGeom>
        </p:spPr>
      </p:pic>
      <p:sp>
        <p:nvSpPr>
          <p:cNvPr id="3" name="Text 0"/>
          <p:cNvSpPr/>
          <p:nvPr/>
        </p:nvSpPr>
        <p:spPr>
          <a:xfrm>
            <a:off x="822960" y="502920"/>
            <a:ext cx="10058400" cy="310896"/>
          </a:xfrm>
          <a:prstGeom prst="rect">
            <a:avLst/>
          </a:prstGeom>
          <a:noFill/>
          <a:ln/>
        </p:spPr>
        <p:txBody>
          <a:bodyPr wrap="square" lIns="0" tIns="0" rIns="0" bIns="0" rtlCol="0" anchor="ctr"/>
          <a:lstStyle/>
          <a:p>
            <a:pPr algn="l" indent="0" marL="0">
              <a:buNone/>
            </a:pPr>
            <a:r>
              <a:rPr lang="en-US" sz="1150" b="1" spc="140" kern="0" dirty="0">
                <a:solidFill>
                  <a:srgbClr val="2E6BE6"/>
                </a:solidFill>
                <a:latin typeface="Trebuchet MS" pitchFamily="34" charset="0"/>
                <a:ea typeface="Trebuchet MS" pitchFamily="34" charset="-122"/>
                <a:cs typeface="Trebuchet MS" pitchFamily="34" charset="-120"/>
              </a:rPr>
              <a:t>DỊCH VỤ 01 / 04</a:t>
            </a:r>
            <a:endParaRPr lang="en-US" sz="1150" dirty="0"/>
          </a:p>
        </p:txBody>
      </p:sp>
      <p:sp>
        <p:nvSpPr>
          <p:cNvPr id="4" name="Text 1"/>
          <p:cNvSpPr/>
          <p:nvPr/>
        </p:nvSpPr>
        <p:spPr>
          <a:xfrm>
            <a:off x="548640" y="868680"/>
            <a:ext cx="11064240" cy="640080"/>
          </a:xfrm>
          <a:prstGeom prst="rect">
            <a:avLst/>
          </a:prstGeom>
          <a:noFill/>
          <a:ln/>
        </p:spPr>
        <p:txBody>
          <a:bodyPr wrap="square" lIns="0" tIns="0" rIns="0" bIns="0" rtlCol="0" anchor="ctr"/>
          <a:lstStyle/>
          <a:p>
            <a:pPr algn="l" indent="0" marL="0">
              <a:buNone/>
            </a:pPr>
            <a:r>
              <a:rPr lang="en-US" sz="2900" b="1" dirty="0">
                <a:solidFill>
                  <a:srgbClr val="14233E"/>
                </a:solidFill>
                <a:latin typeface="Trebuchet MS" pitchFamily="34" charset="0"/>
                <a:ea typeface="Trebuchet MS" pitchFamily="34" charset="-122"/>
                <a:cs typeface="Trebuchet MS" pitchFamily="34" charset="-120"/>
              </a:rPr>
              <a:t>Tư vấn chiến lược số</a:t>
            </a:r>
            <a:endParaRPr lang="en-US" sz="2900" dirty="0"/>
          </a:p>
        </p:txBody>
      </p:sp>
      <p:sp>
        <p:nvSpPr>
          <p:cNvPr id="5" name="Shape 2"/>
          <p:cNvSpPr/>
          <p:nvPr/>
        </p:nvSpPr>
        <p:spPr>
          <a:xfrm>
            <a:off x="548640" y="1874520"/>
            <a:ext cx="1051560" cy="1051560"/>
          </a:xfrm>
          <a:prstGeom prst="roundRect">
            <a:avLst>
              <a:gd name="adj" fmla="val 28000"/>
            </a:avLst>
          </a:prstGeom>
          <a:solidFill>
            <a:srgbClr val="2E6BE6"/>
          </a:solidFill>
          <a:ln/>
        </p:spPr>
      </p:sp>
      <p:pic>
        <p:nvPicPr>
          <p:cNvPr id="6" name="Image 1" descr="ic/strat_w.png">    </p:cNvPr>
          <p:cNvPicPr>
            <a:picLocks noChangeAspect="1"/>
          </p:cNvPicPr>
          <p:nvPr/>
        </p:nvPicPr>
        <p:blipFill>
          <a:blip r:embed="rId2"/>
          <a:stretch>
            <a:fillRect/>
          </a:stretch>
        </p:blipFill>
        <p:spPr>
          <a:xfrm>
            <a:off x="822046" y="2147926"/>
            <a:ext cx="504749" cy="504749"/>
          </a:xfrm>
          <a:prstGeom prst="rect">
            <a:avLst/>
          </a:prstGeom>
        </p:spPr>
      </p:pic>
      <p:sp>
        <p:nvSpPr>
          <p:cNvPr id="7" name="Text 3"/>
          <p:cNvSpPr/>
          <p:nvPr/>
        </p:nvSpPr>
        <p:spPr>
          <a:xfrm>
            <a:off x="548640" y="3154680"/>
            <a:ext cx="5852160" cy="822960"/>
          </a:xfrm>
          <a:prstGeom prst="rect">
            <a:avLst/>
          </a:prstGeom>
          <a:noFill/>
          <a:ln/>
        </p:spPr>
        <p:txBody>
          <a:bodyPr wrap="square" lIns="0" tIns="0" rIns="0" bIns="0" rtlCol="0" anchor="t"/>
          <a:lstStyle/>
          <a:p>
            <a:pPr algn="l" indent="0" marL="0">
              <a:lnSpc>
                <a:spcPct val="135000"/>
              </a:lnSpc>
              <a:buNone/>
            </a:pPr>
            <a:r>
              <a:rPr lang="en-US" sz="1300" dirty="0">
                <a:solidFill>
                  <a:srgbClr val="5B6C88"/>
                </a:solidFill>
                <a:latin typeface="Calibri" pitchFamily="34" charset="0"/>
                <a:ea typeface="Calibri" pitchFamily="34" charset="-122"/>
                <a:cs typeface="Calibri" pitchFamily="34" charset="-120"/>
              </a:rPr>
              <a:t>Đánh giá toàn diện mức độ trưởng thành số và xây dựng lộ trình chuyển đổi phù hợp với mục tiêu kinh doanh.</a:t>
            </a:r>
            <a:endParaRPr lang="en-US" sz="1300" dirty="0"/>
          </a:p>
        </p:txBody>
      </p:sp>
      <p:sp>
        <p:nvSpPr>
          <p:cNvPr id="8" name="Text 4"/>
          <p:cNvSpPr/>
          <p:nvPr/>
        </p:nvSpPr>
        <p:spPr>
          <a:xfrm>
            <a:off x="548640" y="4160520"/>
            <a:ext cx="5852160" cy="310896"/>
          </a:xfrm>
          <a:prstGeom prst="rect">
            <a:avLst/>
          </a:prstGeom>
          <a:noFill/>
          <a:ln/>
        </p:spPr>
        <p:txBody>
          <a:bodyPr wrap="square" lIns="0" tIns="0" rIns="0" bIns="0" rtlCol="0" anchor="ctr"/>
          <a:lstStyle/>
          <a:p>
            <a:pPr algn="l" indent="0" marL="0">
              <a:buNone/>
            </a:pPr>
            <a:r>
              <a:rPr lang="en-US" sz="1050" b="1" spc="100" kern="0" dirty="0">
                <a:solidFill>
                  <a:srgbClr val="2E6BE6"/>
                </a:solidFill>
                <a:latin typeface="Trebuchet MS" pitchFamily="34" charset="0"/>
                <a:ea typeface="Trebuchet MS" pitchFamily="34" charset="-122"/>
                <a:cs typeface="Trebuchet MS" pitchFamily="34" charset="-120"/>
              </a:rPr>
              <a:t>CHÚNG TÔI CUNG CẤP</a:t>
            </a:r>
            <a:endParaRPr lang="en-US" sz="1050" dirty="0"/>
          </a:p>
        </p:txBody>
      </p:sp>
      <p:sp>
        <p:nvSpPr>
          <p:cNvPr id="9" name="Shape 5"/>
          <p:cNvSpPr/>
          <p:nvPr/>
        </p:nvSpPr>
        <p:spPr>
          <a:xfrm>
            <a:off x="548640" y="4617720"/>
            <a:ext cx="128016" cy="128016"/>
          </a:xfrm>
          <a:prstGeom prst="ellipse">
            <a:avLst/>
          </a:prstGeom>
          <a:solidFill>
            <a:srgbClr val="2E6BE6"/>
          </a:solidFill>
          <a:ln/>
        </p:spPr>
      </p:sp>
      <p:pic>
        <p:nvPicPr>
          <p:cNvPr id="10" name="Image 2" descr="ic/check_w.png">    </p:cNvPr>
          <p:cNvPicPr>
            <a:picLocks noChangeAspect="1"/>
          </p:cNvPicPr>
          <p:nvPr/>
        </p:nvPicPr>
        <p:blipFill>
          <a:blip r:embed="rId3"/>
          <a:stretch>
            <a:fillRect/>
          </a:stretch>
        </p:blipFill>
        <p:spPr>
          <a:xfrm>
            <a:off x="571500" y="4640580"/>
            <a:ext cx="82296" cy="82296"/>
          </a:xfrm>
          <a:prstGeom prst="rect">
            <a:avLst/>
          </a:prstGeom>
        </p:spPr>
      </p:pic>
      <p:sp>
        <p:nvSpPr>
          <p:cNvPr id="11" name="Text 6"/>
          <p:cNvSpPr/>
          <p:nvPr/>
        </p:nvSpPr>
        <p:spPr>
          <a:xfrm>
            <a:off x="804672" y="4526280"/>
            <a:ext cx="5596128" cy="310896"/>
          </a:xfrm>
          <a:prstGeom prst="rect">
            <a:avLst/>
          </a:prstGeom>
          <a:noFill/>
          <a:ln/>
        </p:spPr>
        <p:txBody>
          <a:bodyPr wrap="square" lIns="0" tIns="0" rIns="0" bIns="0" rtlCol="0" anchor="ctr"/>
          <a:lstStyle/>
          <a:p>
            <a:pPr algn="l" indent="0" marL="0">
              <a:buNone/>
            </a:pPr>
            <a:r>
              <a:rPr lang="en-US" sz="1150" dirty="0">
                <a:solidFill>
                  <a:srgbClr val="14233E"/>
                </a:solidFill>
                <a:latin typeface="Calibri" pitchFamily="34" charset="0"/>
                <a:ea typeface="Calibri" pitchFamily="34" charset="-122"/>
                <a:cs typeface="Calibri" pitchFamily="34" charset="-120"/>
              </a:rPr>
              <a:t>Đánh giá hiện trạng quy trình và hệ thống</a:t>
            </a:r>
            <a:endParaRPr lang="en-US" sz="1150" dirty="0"/>
          </a:p>
        </p:txBody>
      </p:sp>
      <p:sp>
        <p:nvSpPr>
          <p:cNvPr id="12" name="Shape 7"/>
          <p:cNvSpPr/>
          <p:nvPr/>
        </p:nvSpPr>
        <p:spPr>
          <a:xfrm>
            <a:off x="548640" y="5074920"/>
            <a:ext cx="128016" cy="128016"/>
          </a:xfrm>
          <a:prstGeom prst="ellipse">
            <a:avLst/>
          </a:prstGeom>
          <a:solidFill>
            <a:srgbClr val="2E6BE6"/>
          </a:solidFill>
          <a:ln/>
        </p:spPr>
      </p:sp>
      <p:pic>
        <p:nvPicPr>
          <p:cNvPr id="13" name="Image 3" descr="ic/check_w.png">    </p:cNvPr>
          <p:cNvPicPr>
            <a:picLocks noChangeAspect="1"/>
          </p:cNvPicPr>
          <p:nvPr/>
        </p:nvPicPr>
        <p:blipFill>
          <a:blip r:embed="rId4"/>
          <a:stretch>
            <a:fillRect/>
          </a:stretch>
        </p:blipFill>
        <p:spPr>
          <a:xfrm>
            <a:off x="571500" y="5097780"/>
            <a:ext cx="82296" cy="82296"/>
          </a:xfrm>
          <a:prstGeom prst="rect">
            <a:avLst/>
          </a:prstGeom>
        </p:spPr>
      </p:pic>
      <p:sp>
        <p:nvSpPr>
          <p:cNvPr id="14" name="Text 8"/>
          <p:cNvSpPr/>
          <p:nvPr/>
        </p:nvSpPr>
        <p:spPr>
          <a:xfrm>
            <a:off x="804672" y="4983480"/>
            <a:ext cx="5596128" cy="310896"/>
          </a:xfrm>
          <a:prstGeom prst="rect">
            <a:avLst/>
          </a:prstGeom>
          <a:noFill/>
          <a:ln/>
        </p:spPr>
        <p:txBody>
          <a:bodyPr wrap="square" lIns="0" tIns="0" rIns="0" bIns="0" rtlCol="0" anchor="ctr"/>
          <a:lstStyle/>
          <a:p>
            <a:pPr algn="l" indent="0" marL="0">
              <a:buNone/>
            </a:pPr>
            <a:r>
              <a:rPr lang="en-US" sz="1150" dirty="0">
                <a:solidFill>
                  <a:srgbClr val="14233E"/>
                </a:solidFill>
                <a:latin typeface="Calibri" pitchFamily="34" charset="0"/>
                <a:ea typeface="Calibri" pitchFamily="34" charset="-122"/>
                <a:cs typeface="Calibri" pitchFamily="34" charset="-120"/>
              </a:rPr>
              <a:t>Phỏng vấn lãnh đạo, khảo sát văn hóa tổ chức</a:t>
            </a:r>
            <a:endParaRPr lang="en-US" sz="1150" dirty="0"/>
          </a:p>
        </p:txBody>
      </p:sp>
      <p:sp>
        <p:nvSpPr>
          <p:cNvPr id="15" name="Shape 9"/>
          <p:cNvSpPr/>
          <p:nvPr/>
        </p:nvSpPr>
        <p:spPr>
          <a:xfrm>
            <a:off x="548640" y="5532120"/>
            <a:ext cx="128016" cy="128016"/>
          </a:xfrm>
          <a:prstGeom prst="ellipse">
            <a:avLst/>
          </a:prstGeom>
          <a:solidFill>
            <a:srgbClr val="2E6BE6"/>
          </a:solidFill>
          <a:ln/>
        </p:spPr>
      </p:sp>
      <p:pic>
        <p:nvPicPr>
          <p:cNvPr id="16" name="Image 4" descr="ic/check_w.png">    </p:cNvPr>
          <p:cNvPicPr>
            <a:picLocks noChangeAspect="1"/>
          </p:cNvPicPr>
          <p:nvPr/>
        </p:nvPicPr>
        <p:blipFill>
          <a:blip r:embed="rId5"/>
          <a:stretch>
            <a:fillRect/>
          </a:stretch>
        </p:blipFill>
        <p:spPr>
          <a:xfrm>
            <a:off x="571500" y="5554980"/>
            <a:ext cx="82296" cy="82296"/>
          </a:xfrm>
          <a:prstGeom prst="rect">
            <a:avLst/>
          </a:prstGeom>
        </p:spPr>
      </p:pic>
      <p:sp>
        <p:nvSpPr>
          <p:cNvPr id="17" name="Text 10"/>
          <p:cNvSpPr/>
          <p:nvPr/>
        </p:nvSpPr>
        <p:spPr>
          <a:xfrm>
            <a:off x="804672" y="5440680"/>
            <a:ext cx="5596128" cy="310896"/>
          </a:xfrm>
          <a:prstGeom prst="rect">
            <a:avLst/>
          </a:prstGeom>
          <a:noFill/>
          <a:ln/>
        </p:spPr>
        <p:txBody>
          <a:bodyPr wrap="square" lIns="0" tIns="0" rIns="0" bIns="0" rtlCol="0" anchor="ctr"/>
          <a:lstStyle/>
          <a:p>
            <a:pPr algn="l" indent="0" marL="0">
              <a:buNone/>
            </a:pPr>
            <a:r>
              <a:rPr lang="en-US" sz="1150" dirty="0">
                <a:solidFill>
                  <a:srgbClr val="14233E"/>
                </a:solidFill>
                <a:latin typeface="Calibri" pitchFamily="34" charset="0"/>
                <a:ea typeface="Calibri" pitchFamily="34" charset="-122"/>
                <a:cs typeface="Calibri" pitchFamily="34" charset="-120"/>
              </a:rPr>
              <a:t>Đánh giá mức sẵn sàng ứng dụng AI &amp; Agentic</a:t>
            </a:r>
            <a:endParaRPr lang="en-US" sz="1150" dirty="0"/>
          </a:p>
        </p:txBody>
      </p:sp>
      <p:sp>
        <p:nvSpPr>
          <p:cNvPr id="18" name="Shape 11"/>
          <p:cNvSpPr/>
          <p:nvPr/>
        </p:nvSpPr>
        <p:spPr>
          <a:xfrm>
            <a:off x="548640" y="5989320"/>
            <a:ext cx="128016" cy="128016"/>
          </a:xfrm>
          <a:prstGeom prst="ellipse">
            <a:avLst/>
          </a:prstGeom>
          <a:solidFill>
            <a:srgbClr val="2E6BE6"/>
          </a:solidFill>
          <a:ln/>
        </p:spPr>
      </p:sp>
      <p:pic>
        <p:nvPicPr>
          <p:cNvPr id="19" name="Image 5" descr="ic/check_w.png">    </p:cNvPr>
          <p:cNvPicPr>
            <a:picLocks noChangeAspect="1"/>
          </p:cNvPicPr>
          <p:nvPr/>
        </p:nvPicPr>
        <p:blipFill>
          <a:blip r:embed="rId6"/>
          <a:stretch>
            <a:fillRect/>
          </a:stretch>
        </p:blipFill>
        <p:spPr>
          <a:xfrm>
            <a:off x="571500" y="6012180"/>
            <a:ext cx="82296" cy="82296"/>
          </a:xfrm>
          <a:prstGeom prst="rect">
            <a:avLst/>
          </a:prstGeom>
        </p:spPr>
      </p:pic>
      <p:sp>
        <p:nvSpPr>
          <p:cNvPr id="20" name="Text 12"/>
          <p:cNvSpPr/>
          <p:nvPr/>
        </p:nvSpPr>
        <p:spPr>
          <a:xfrm>
            <a:off x="804672" y="5897880"/>
            <a:ext cx="5596128" cy="310896"/>
          </a:xfrm>
          <a:prstGeom prst="rect">
            <a:avLst/>
          </a:prstGeom>
          <a:noFill/>
          <a:ln/>
        </p:spPr>
        <p:txBody>
          <a:bodyPr wrap="square" lIns="0" tIns="0" rIns="0" bIns="0" rtlCol="0" anchor="ctr"/>
          <a:lstStyle/>
          <a:p>
            <a:pPr algn="l" indent="0" marL="0">
              <a:buNone/>
            </a:pPr>
            <a:r>
              <a:rPr lang="en-US" sz="1150" dirty="0">
                <a:solidFill>
                  <a:srgbClr val="14233E"/>
                </a:solidFill>
                <a:latin typeface="Calibri" pitchFamily="34" charset="0"/>
                <a:ea typeface="Calibri" pitchFamily="34" charset="-122"/>
                <a:cs typeface="Calibri" pitchFamily="34" charset="-120"/>
              </a:rPr>
              <a:t>Lộ trình 6 tháng - 3 năm kèm KPI cụ thể</a:t>
            </a:r>
            <a:endParaRPr lang="en-US" sz="1150" dirty="0"/>
          </a:p>
        </p:txBody>
      </p:sp>
      <p:sp>
        <p:nvSpPr>
          <p:cNvPr id="21" name="Shape 13"/>
          <p:cNvSpPr/>
          <p:nvPr/>
        </p:nvSpPr>
        <p:spPr>
          <a:xfrm>
            <a:off x="6858000" y="1874520"/>
            <a:ext cx="4782312" cy="4160520"/>
          </a:xfrm>
          <a:prstGeom prst="roundRect">
            <a:avLst>
              <a:gd name="adj" fmla="val 2637"/>
            </a:avLst>
          </a:prstGeom>
          <a:solidFill>
            <a:srgbClr val="EAF2FD"/>
          </a:solidFill>
          <a:ln/>
        </p:spPr>
      </p:sp>
      <p:sp>
        <p:nvSpPr>
          <p:cNvPr id="22" name="Text 14"/>
          <p:cNvSpPr/>
          <p:nvPr/>
        </p:nvSpPr>
        <p:spPr>
          <a:xfrm>
            <a:off x="7242048" y="2148840"/>
            <a:ext cx="4014216" cy="329184"/>
          </a:xfrm>
          <a:prstGeom prst="rect">
            <a:avLst/>
          </a:prstGeom>
          <a:noFill/>
          <a:ln/>
        </p:spPr>
        <p:txBody>
          <a:bodyPr wrap="square" lIns="0" tIns="0" rIns="0" bIns="0" rtlCol="0" anchor="ctr"/>
          <a:lstStyle/>
          <a:p>
            <a:pPr algn="l" indent="0" marL="0">
              <a:buNone/>
            </a:pPr>
            <a:r>
              <a:rPr lang="en-US" sz="1250" b="1" dirty="0">
                <a:solidFill>
                  <a:srgbClr val="14233E"/>
                </a:solidFill>
                <a:latin typeface="Trebuchet MS" pitchFamily="34" charset="0"/>
                <a:ea typeface="Trebuchet MS" pitchFamily="34" charset="-122"/>
                <a:cs typeface="Trebuchet MS" pitchFamily="34" charset="-120"/>
              </a:rPr>
              <a:t>KẾT QUẢ BÀN GIAO</a:t>
            </a:r>
            <a:endParaRPr lang="en-US" sz="1250" dirty="0"/>
          </a:p>
        </p:txBody>
      </p:sp>
      <p:sp>
        <p:nvSpPr>
          <p:cNvPr id="23" name="Shape 15"/>
          <p:cNvSpPr/>
          <p:nvPr/>
        </p:nvSpPr>
        <p:spPr>
          <a:xfrm>
            <a:off x="7242048" y="2697480"/>
            <a:ext cx="4014216" cy="713232"/>
          </a:xfrm>
          <a:prstGeom prst="roundRect">
            <a:avLst>
              <a:gd name="adj" fmla="val 10256"/>
            </a:avLst>
          </a:prstGeom>
          <a:solidFill>
            <a:srgbClr val="FFFFFF"/>
          </a:solidFill>
          <a:ln w="12700">
            <a:solidFill>
              <a:srgbClr val="E1E9F5"/>
            </a:solidFill>
            <a:prstDash val="solid"/>
          </a:ln>
        </p:spPr>
      </p:sp>
      <p:sp>
        <p:nvSpPr>
          <p:cNvPr id="24" name="Shape 16"/>
          <p:cNvSpPr/>
          <p:nvPr/>
        </p:nvSpPr>
        <p:spPr>
          <a:xfrm>
            <a:off x="7406640" y="2843784"/>
            <a:ext cx="420624" cy="420624"/>
          </a:xfrm>
          <a:prstGeom prst="roundRect">
            <a:avLst>
              <a:gd name="adj" fmla="val 28000"/>
            </a:avLst>
          </a:prstGeom>
          <a:solidFill>
            <a:srgbClr val="2E6BE6"/>
          </a:solidFill>
          <a:ln/>
        </p:spPr>
      </p:sp>
      <p:pic>
        <p:nvPicPr>
          <p:cNvPr id="25" name="Image 6" descr="ic/ddriven_w.png">    </p:cNvPr>
          <p:cNvPicPr>
            <a:picLocks noChangeAspect="1"/>
          </p:cNvPicPr>
          <p:nvPr/>
        </p:nvPicPr>
        <p:blipFill>
          <a:blip r:embed="rId7"/>
          <a:stretch>
            <a:fillRect/>
          </a:stretch>
        </p:blipFill>
        <p:spPr>
          <a:xfrm>
            <a:off x="7516002" y="2953146"/>
            <a:ext cx="201900" cy="201900"/>
          </a:xfrm>
          <a:prstGeom prst="rect">
            <a:avLst/>
          </a:prstGeom>
        </p:spPr>
      </p:pic>
      <p:sp>
        <p:nvSpPr>
          <p:cNvPr id="26" name="Text 17"/>
          <p:cNvSpPr/>
          <p:nvPr/>
        </p:nvSpPr>
        <p:spPr>
          <a:xfrm>
            <a:off x="8001000" y="2788920"/>
            <a:ext cx="3182112" cy="292608"/>
          </a:xfrm>
          <a:prstGeom prst="rect">
            <a:avLst/>
          </a:prstGeom>
          <a:noFill/>
          <a:ln/>
        </p:spPr>
        <p:txBody>
          <a:bodyPr wrap="square" lIns="0" tIns="0" rIns="0" bIns="0" rtlCol="0" anchor="ctr"/>
          <a:lstStyle/>
          <a:p>
            <a:pPr algn="l" indent="0" marL="0">
              <a:buNone/>
            </a:pPr>
            <a:r>
              <a:rPr lang="en-US" sz="1250" b="1" dirty="0">
                <a:solidFill>
                  <a:srgbClr val="14233E"/>
                </a:solidFill>
                <a:latin typeface="Trebuchet MS" pitchFamily="34" charset="0"/>
                <a:ea typeface="Trebuchet MS" pitchFamily="34" charset="-122"/>
                <a:cs typeface="Trebuchet MS" pitchFamily="34" charset="-120"/>
              </a:rPr>
              <a:t>Báo cáo trưởng thành số</a:t>
            </a:r>
            <a:endParaRPr lang="en-US" sz="1250" dirty="0"/>
          </a:p>
        </p:txBody>
      </p:sp>
      <p:sp>
        <p:nvSpPr>
          <p:cNvPr id="27" name="Text 18"/>
          <p:cNvSpPr/>
          <p:nvPr/>
        </p:nvSpPr>
        <p:spPr>
          <a:xfrm>
            <a:off x="8001000" y="3063240"/>
            <a:ext cx="3182112" cy="274320"/>
          </a:xfrm>
          <a:prstGeom prst="rect">
            <a:avLst/>
          </a:prstGeom>
          <a:noFill/>
          <a:ln/>
        </p:spPr>
        <p:txBody>
          <a:bodyPr wrap="square" lIns="0" tIns="0" rIns="0" bIns="0" rtlCol="0" anchor="ctr"/>
          <a:lstStyle/>
          <a:p>
            <a:pPr algn="l" indent="0" marL="0">
              <a:buNone/>
            </a:pPr>
            <a:r>
              <a:rPr lang="en-US" sz="1000" dirty="0">
                <a:solidFill>
                  <a:srgbClr val="5B6C88"/>
                </a:solidFill>
                <a:latin typeface="Calibri" pitchFamily="34" charset="0"/>
                <a:ea typeface="Calibri" pitchFamily="34" charset="-122"/>
                <a:cs typeface="Calibri" pitchFamily="34" charset="-120"/>
              </a:rPr>
              <a:t>Phân loại theo từng trụ cột</a:t>
            </a:r>
            <a:endParaRPr lang="en-US" sz="1000" dirty="0"/>
          </a:p>
        </p:txBody>
      </p:sp>
      <p:sp>
        <p:nvSpPr>
          <p:cNvPr id="28" name="Shape 19"/>
          <p:cNvSpPr/>
          <p:nvPr/>
        </p:nvSpPr>
        <p:spPr>
          <a:xfrm>
            <a:off x="7242048" y="3538728"/>
            <a:ext cx="4014216" cy="713232"/>
          </a:xfrm>
          <a:prstGeom prst="roundRect">
            <a:avLst>
              <a:gd name="adj" fmla="val 10256"/>
            </a:avLst>
          </a:prstGeom>
          <a:solidFill>
            <a:srgbClr val="FFFFFF"/>
          </a:solidFill>
          <a:ln w="12700">
            <a:solidFill>
              <a:srgbClr val="E1E9F5"/>
            </a:solidFill>
            <a:prstDash val="solid"/>
          </a:ln>
        </p:spPr>
      </p:sp>
      <p:sp>
        <p:nvSpPr>
          <p:cNvPr id="29" name="Shape 20"/>
          <p:cNvSpPr/>
          <p:nvPr/>
        </p:nvSpPr>
        <p:spPr>
          <a:xfrm>
            <a:off x="7406640" y="3685032"/>
            <a:ext cx="420624" cy="420624"/>
          </a:xfrm>
          <a:prstGeom prst="roundRect">
            <a:avLst>
              <a:gd name="adj" fmla="val 28000"/>
            </a:avLst>
          </a:prstGeom>
          <a:solidFill>
            <a:srgbClr val="2E6BE6"/>
          </a:solidFill>
          <a:ln/>
        </p:spPr>
      </p:sp>
      <p:pic>
        <p:nvPicPr>
          <p:cNvPr id="30" name="Image 7" descr="ic/route_w.png">    </p:cNvPr>
          <p:cNvPicPr>
            <a:picLocks noChangeAspect="1"/>
          </p:cNvPicPr>
          <p:nvPr/>
        </p:nvPicPr>
        <p:blipFill>
          <a:blip r:embed="rId8"/>
          <a:stretch>
            <a:fillRect/>
          </a:stretch>
        </p:blipFill>
        <p:spPr>
          <a:xfrm>
            <a:off x="7516002" y="3794394"/>
            <a:ext cx="201900" cy="201900"/>
          </a:xfrm>
          <a:prstGeom prst="rect">
            <a:avLst/>
          </a:prstGeom>
        </p:spPr>
      </p:pic>
      <p:sp>
        <p:nvSpPr>
          <p:cNvPr id="31" name="Text 21"/>
          <p:cNvSpPr/>
          <p:nvPr/>
        </p:nvSpPr>
        <p:spPr>
          <a:xfrm>
            <a:off x="8001000" y="3630168"/>
            <a:ext cx="3182112" cy="292608"/>
          </a:xfrm>
          <a:prstGeom prst="rect">
            <a:avLst/>
          </a:prstGeom>
          <a:noFill/>
          <a:ln/>
        </p:spPr>
        <p:txBody>
          <a:bodyPr wrap="square" lIns="0" tIns="0" rIns="0" bIns="0" rtlCol="0" anchor="ctr"/>
          <a:lstStyle/>
          <a:p>
            <a:pPr algn="l" indent="0" marL="0">
              <a:buNone/>
            </a:pPr>
            <a:r>
              <a:rPr lang="en-US" sz="1250" b="1" dirty="0">
                <a:solidFill>
                  <a:srgbClr val="14233E"/>
                </a:solidFill>
                <a:latin typeface="Trebuchet MS" pitchFamily="34" charset="0"/>
                <a:ea typeface="Trebuchet MS" pitchFamily="34" charset="-122"/>
                <a:cs typeface="Trebuchet MS" pitchFamily="34" charset="-120"/>
              </a:rPr>
              <a:t>Lộ trình chuyển đổi</a:t>
            </a:r>
            <a:endParaRPr lang="en-US" sz="1250" dirty="0"/>
          </a:p>
        </p:txBody>
      </p:sp>
      <p:sp>
        <p:nvSpPr>
          <p:cNvPr id="32" name="Text 22"/>
          <p:cNvSpPr/>
          <p:nvPr/>
        </p:nvSpPr>
        <p:spPr>
          <a:xfrm>
            <a:off x="8001000" y="3904488"/>
            <a:ext cx="3182112" cy="274320"/>
          </a:xfrm>
          <a:prstGeom prst="rect">
            <a:avLst/>
          </a:prstGeom>
          <a:noFill/>
          <a:ln/>
        </p:spPr>
        <p:txBody>
          <a:bodyPr wrap="square" lIns="0" tIns="0" rIns="0" bIns="0" rtlCol="0" anchor="ctr"/>
          <a:lstStyle/>
          <a:p>
            <a:pPr algn="l" indent="0" marL="0">
              <a:buNone/>
            </a:pPr>
            <a:r>
              <a:rPr lang="en-US" sz="1000" dirty="0">
                <a:solidFill>
                  <a:srgbClr val="5B6C88"/>
                </a:solidFill>
                <a:latin typeface="Calibri" pitchFamily="34" charset="0"/>
                <a:ea typeface="Calibri" pitchFamily="34" charset="-122"/>
                <a:cs typeface="Calibri" pitchFamily="34" charset="-120"/>
              </a:rPr>
              <a:t>Ưu tiên theo giá trị &amp; rủi ro</a:t>
            </a:r>
            <a:endParaRPr lang="en-US" sz="1000" dirty="0"/>
          </a:p>
        </p:txBody>
      </p:sp>
      <p:sp>
        <p:nvSpPr>
          <p:cNvPr id="33" name="Shape 23"/>
          <p:cNvSpPr/>
          <p:nvPr/>
        </p:nvSpPr>
        <p:spPr>
          <a:xfrm>
            <a:off x="7242048" y="4379976"/>
            <a:ext cx="4014216" cy="713232"/>
          </a:xfrm>
          <a:prstGeom prst="roundRect">
            <a:avLst>
              <a:gd name="adj" fmla="val 10256"/>
            </a:avLst>
          </a:prstGeom>
          <a:solidFill>
            <a:srgbClr val="FFFFFF"/>
          </a:solidFill>
          <a:ln w="12700">
            <a:solidFill>
              <a:srgbClr val="E1E9F5"/>
            </a:solidFill>
            <a:prstDash val="solid"/>
          </a:ln>
        </p:spPr>
      </p:sp>
      <p:sp>
        <p:nvSpPr>
          <p:cNvPr id="34" name="Shape 24"/>
          <p:cNvSpPr/>
          <p:nvPr/>
        </p:nvSpPr>
        <p:spPr>
          <a:xfrm>
            <a:off x="7406640" y="4526280"/>
            <a:ext cx="420624" cy="420624"/>
          </a:xfrm>
          <a:prstGeom prst="roundRect">
            <a:avLst>
              <a:gd name="adj" fmla="val 28000"/>
            </a:avLst>
          </a:prstGeom>
          <a:solidFill>
            <a:srgbClr val="2E6BE6"/>
          </a:solidFill>
          <a:ln/>
        </p:spPr>
      </p:sp>
      <p:pic>
        <p:nvPicPr>
          <p:cNvPr id="35" name="Image 8" descr="ic/target_w.png">    </p:cNvPr>
          <p:cNvPicPr>
            <a:picLocks noChangeAspect="1"/>
          </p:cNvPicPr>
          <p:nvPr/>
        </p:nvPicPr>
        <p:blipFill>
          <a:blip r:embed="rId9"/>
          <a:stretch>
            <a:fillRect/>
          </a:stretch>
        </p:blipFill>
        <p:spPr>
          <a:xfrm>
            <a:off x="7516002" y="4635642"/>
            <a:ext cx="201900" cy="201900"/>
          </a:xfrm>
          <a:prstGeom prst="rect">
            <a:avLst/>
          </a:prstGeom>
        </p:spPr>
      </p:pic>
      <p:sp>
        <p:nvSpPr>
          <p:cNvPr id="36" name="Text 25"/>
          <p:cNvSpPr/>
          <p:nvPr/>
        </p:nvSpPr>
        <p:spPr>
          <a:xfrm>
            <a:off x="8001000" y="4471416"/>
            <a:ext cx="3182112" cy="292608"/>
          </a:xfrm>
          <a:prstGeom prst="rect">
            <a:avLst/>
          </a:prstGeom>
          <a:noFill/>
          <a:ln/>
        </p:spPr>
        <p:txBody>
          <a:bodyPr wrap="square" lIns="0" tIns="0" rIns="0" bIns="0" rtlCol="0" anchor="ctr"/>
          <a:lstStyle/>
          <a:p>
            <a:pPr algn="l" indent="0" marL="0">
              <a:buNone/>
            </a:pPr>
            <a:r>
              <a:rPr lang="en-US" sz="1250" b="1" dirty="0">
                <a:solidFill>
                  <a:srgbClr val="14233E"/>
                </a:solidFill>
                <a:latin typeface="Trebuchet MS" pitchFamily="34" charset="0"/>
                <a:ea typeface="Trebuchet MS" pitchFamily="34" charset="-122"/>
                <a:cs typeface="Trebuchet MS" pitchFamily="34" charset="-120"/>
              </a:rPr>
              <a:t>Bộ KPI &amp; mục tiêu</a:t>
            </a:r>
            <a:endParaRPr lang="en-US" sz="1250" dirty="0"/>
          </a:p>
        </p:txBody>
      </p:sp>
      <p:sp>
        <p:nvSpPr>
          <p:cNvPr id="37" name="Text 26"/>
          <p:cNvSpPr/>
          <p:nvPr/>
        </p:nvSpPr>
        <p:spPr>
          <a:xfrm>
            <a:off x="8001000" y="4745736"/>
            <a:ext cx="3182112" cy="274320"/>
          </a:xfrm>
          <a:prstGeom prst="rect">
            <a:avLst/>
          </a:prstGeom>
          <a:noFill/>
          <a:ln/>
        </p:spPr>
        <p:txBody>
          <a:bodyPr wrap="square" lIns="0" tIns="0" rIns="0" bIns="0" rtlCol="0" anchor="ctr"/>
          <a:lstStyle/>
          <a:p>
            <a:pPr algn="l" indent="0" marL="0">
              <a:buNone/>
            </a:pPr>
            <a:r>
              <a:rPr lang="en-US" sz="1000" dirty="0">
                <a:solidFill>
                  <a:srgbClr val="5B6C88"/>
                </a:solidFill>
                <a:latin typeface="Calibri" pitchFamily="34" charset="0"/>
                <a:ea typeface="Calibri" pitchFamily="34" charset="-122"/>
                <a:cs typeface="Calibri" pitchFamily="34" charset="-120"/>
              </a:rPr>
              <a:t>Đo lường được, theo giai đoạn</a:t>
            </a:r>
            <a:endParaRPr lang="en-US" sz="1000" dirty="0"/>
          </a:p>
        </p:txBody>
      </p:sp>
      <p:sp>
        <p:nvSpPr>
          <p:cNvPr id="38" name="Shape 27"/>
          <p:cNvSpPr/>
          <p:nvPr/>
        </p:nvSpPr>
        <p:spPr>
          <a:xfrm>
            <a:off x="548640" y="6437376"/>
            <a:ext cx="11091672" cy="0"/>
          </a:xfrm>
          <a:prstGeom prst="line">
            <a:avLst/>
          </a:prstGeom>
          <a:noFill/>
          <a:ln w="12700">
            <a:solidFill>
              <a:srgbClr val="E1E9F5"/>
            </a:solidFill>
            <a:prstDash val="solid"/>
          </a:ln>
        </p:spPr>
      </p:sp>
      <p:sp>
        <p:nvSpPr>
          <p:cNvPr id="39" name="Text 28"/>
          <p:cNvSpPr/>
          <p:nvPr/>
        </p:nvSpPr>
        <p:spPr>
          <a:xfrm>
            <a:off x="548640" y="6492240"/>
            <a:ext cx="6400800" cy="274320"/>
          </a:xfrm>
          <a:prstGeom prst="rect">
            <a:avLst/>
          </a:prstGeom>
          <a:noFill/>
          <a:ln/>
        </p:spPr>
        <p:txBody>
          <a:bodyPr wrap="square" lIns="0" tIns="0" rIns="0" bIns="0" rtlCol="0" anchor="ctr"/>
          <a:lstStyle/>
          <a:p>
            <a:pPr algn="l" indent="0" marL="0">
              <a:buNone/>
            </a:pPr>
            <a:r>
              <a:rPr lang="en-US" sz="850" b="1" spc="50" kern="0" dirty="0">
                <a:solidFill>
                  <a:srgbClr val="5B6C88"/>
                </a:solidFill>
                <a:latin typeface="Trebuchet MS" pitchFamily="34" charset="0"/>
                <a:ea typeface="Trebuchet MS" pitchFamily="34" charset="-122"/>
                <a:cs typeface="Trebuchet MS" pitchFamily="34" charset="-120"/>
              </a:rPr>
              <a:t>PKH TECH · Beyond Technology, Beyond Tomorrow</a:t>
            </a:r>
            <a:endParaRPr lang="en-US" sz="850" dirty="0"/>
          </a:p>
        </p:txBody>
      </p:sp>
      <p:sp>
        <p:nvSpPr>
          <p:cNvPr id="40" name="Text 29"/>
          <p:cNvSpPr/>
          <p:nvPr/>
        </p:nvSpPr>
        <p:spPr>
          <a:xfrm>
            <a:off x="8869680" y="6492240"/>
            <a:ext cx="2770632" cy="274320"/>
          </a:xfrm>
          <a:prstGeom prst="rect">
            <a:avLst/>
          </a:prstGeom>
          <a:noFill/>
          <a:ln/>
        </p:spPr>
        <p:txBody>
          <a:bodyPr wrap="square" lIns="0" tIns="0" rIns="0" bIns="0" rtlCol="0" anchor="ctr"/>
          <a:lstStyle/>
          <a:p>
            <a:pPr algn="r" indent="0" marL="0">
              <a:buNone/>
            </a:pPr>
            <a:r>
              <a:rPr lang="en-US" sz="850" b="1" dirty="0">
                <a:solidFill>
                  <a:srgbClr val="5B6C88"/>
                </a:solidFill>
                <a:latin typeface="Trebuchet MS" pitchFamily="34" charset="0"/>
                <a:ea typeface="Trebuchet MS" pitchFamily="34" charset="-122"/>
                <a:cs typeface="Trebuchet MS" pitchFamily="34" charset="-120"/>
              </a:rPr>
              <a:t>07 / 20</a:t>
            </a:r>
            <a:endParaRPr lang="en-US" sz="8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5F8FC"/>
        </a:solidFill>
      </p:bgPr>
    </p:bg>
    <p:spTree>
      <p:nvGrpSpPr>
        <p:cNvPr id="1" name=""/>
        <p:cNvGrpSpPr/>
        <p:nvPr/>
      </p:nvGrpSpPr>
      <p:grpSpPr>
        <a:xfrm>
          <a:off x="0" y="0"/>
          <a:ext cx="0" cy="0"/>
          <a:chOff x="0" y="0"/>
          <a:chExt cx="0" cy="0"/>
        </a:xfrm>
      </p:grpSpPr>
      <p:pic>
        <p:nvPicPr>
          <p:cNvPr id="2" name="Image 0" descr="ic/star_b.png">    </p:cNvPr>
          <p:cNvPicPr>
            <a:picLocks noChangeAspect="1"/>
          </p:cNvPicPr>
          <p:nvPr/>
        </p:nvPicPr>
        <p:blipFill>
          <a:blip r:embed="rId1"/>
          <a:stretch>
            <a:fillRect/>
          </a:stretch>
        </p:blipFill>
        <p:spPr>
          <a:xfrm>
            <a:off x="548640" y="566928"/>
            <a:ext cx="182880" cy="182880"/>
          </a:xfrm>
          <a:prstGeom prst="rect">
            <a:avLst/>
          </a:prstGeom>
        </p:spPr>
      </p:pic>
      <p:sp>
        <p:nvSpPr>
          <p:cNvPr id="3" name="Text 0"/>
          <p:cNvSpPr/>
          <p:nvPr/>
        </p:nvSpPr>
        <p:spPr>
          <a:xfrm>
            <a:off x="822960" y="502920"/>
            <a:ext cx="10058400" cy="310896"/>
          </a:xfrm>
          <a:prstGeom prst="rect">
            <a:avLst/>
          </a:prstGeom>
          <a:noFill/>
          <a:ln/>
        </p:spPr>
        <p:txBody>
          <a:bodyPr wrap="square" lIns="0" tIns="0" rIns="0" bIns="0" rtlCol="0" anchor="ctr"/>
          <a:lstStyle/>
          <a:p>
            <a:pPr algn="l" indent="0" marL="0">
              <a:buNone/>
            </a:pPr>
            <a:r>
              <a:rPr lang="en-US" sz="1150" b="1" spc="140" kern="0" dirty="0">
                <a:solidFill>
                  <a:srgbClr val="2E6BE6"/>
                </a:solidFill>
                <a:latin typeface="Trebuchet MS" pitchFamily="34" charset="0"/>
                <a:ea typeface="Trebuchet MS" pitchFamily="34" charset="-122"/>
                <a:cs typeface="Trebuchet MS" pitchFamily="34" charset="-120"/>
              </a:rPr>
              <a:t>DỊCH VỤ 02 / 04</a:t>
            </a:r>
            <a:endParaRPr lang="en-US" sz="1150" dirty="0"/>
          </a:p>
        </p:txBody>
      </p:sp>
      <p:sp>
        <p:nvSpPr>
          <p:cNvPr id="4" name="Text 1"/>
          <p:cNvSpPr/>
          <p:nvPr/>
        </p:nvSpPr>
        <p:spPr>
          <a:xfrm>
            <a:off x="548640" y="868680"/>
            <a:ext cx="11064240" cy="640080"/>
          </a:xfrm>
          <a:prstGeom prst="rect">
            <a:avLst/>
          </a:prstGeom>
          <a:noFill/>
          <a:ln/>
        </p:spPr>
        <p:txBody>
          <a:bodyPr wrap="square" lIns="0" tIns="0" rIns="0" bIns="0" rtlCol="0" anchor="ctr"/>
          <a:lstStyle/>
          <a:p>
            <a:pPr algn="l" indent="0" marL="0">
              <a:buNone/>
            </a:pPr>
            <a:r>
              <a:rPr lang="en-US" sz="2900" b="1" dirty="0">
                <a:solidFill>
                  <a:srgbClr val="14233E"/>
                </a:solidFill>
                <a:latin typeface="Trebuchet MS" pitchFamily="34" charset="0"/>
                <a:ea typeface="Trebuchet MS" pitchFamily="34" charset="-122"/>
                <a:cs typeface="Trebuchet MS" pitchFamily="34" charset="-120"/>
              </a:rPr>
              <a:t>Triển khai &amp; Tích hợp hệ thống</a:t>
            </a:r>
            <a:endParaRPr lang="en-US" sz="2900" dirty="0"/>
          </a:p>
        </p:txBody>
      </p:sp>
      <p:sp>
        <p:nvSpPr>
          <p:cNvPr id="5" name="Shape 2"/>
          <p:cNvSpPr/>
          <p:nvPr/>
        </p:nvSpPr>
        <p:spPr>
          <a:xfrm>
            <a:off x="548640" y="1874520"/>
            <a:ext cx="1051560" cy="1051560"/>
          </a:xfrm>
          <a:prstGeom prst="roundRect">
            <a:avLst>
              <a:gd name="adj" fmla="val 28000"/>
            </a:avLst>
          </a:prstGeom>
          <a:solidFill>
            <a:srgbClr val="2E6BE6"/>
          </a:solidFill>
          <a:ln/>
        </p:spPr>
      </p:sp>
      <p:pic>
        <p:nvPicPr>
          <p:cNvPr id="6" name="Image 1" descr="ic/impl_w.png">    </p:cNvPr>
          <p:cNvPicPr>
            <a:picLocks noChangeAspect="1"/>
          </p:cNvPicPr>
          <p:nvPr/>
        </p:nvPicPr>
        <p:blipFill>
          <a:blip r:embed="rId2"/>
          <a:stretch>
            <a:fillRect/>
          </a:stretch>
        </p:blipFill>
        <p:spPr>
          <a:xfrm>
            <a:off x="822046" y="2147926"/>
            <a:ext cx="504749" cy="504749"/>
          </a:xfrm>
          <a:prstGeom prst="rect">
            <a:avLst/>
          </a:prstGeom>
        </p:spPr>
      </p:pic>
      <p:sp>
        <p:nvSpPr>
          <p:cNvPr id="7" name="Text 3"/>
          <p:cNvSpPr/>
          <p:nvPr/>
        </p:nvSpPr>
        <p:spPr>
          <a:xfrm>
            <a:off x="548640" y="3154680"/>
            <a:ext cx="5852160" cy="822960"/>
          </a:xfrm>
          <a:prstGeom prst="rect">
            <a:avLst/>
          </a:prstGeom>
          <a:noFill/>
          <a:ln/>
        </p:spPr>
        <p:txBody>
          <a:bodyPr wrap="square" lIns="0" tIns="0" rIns="0" bIns="0" rtlCol="0" anchor="t"/>
          <a:lstStyle/>
          <a:p>
            <a:pPr algn="l" indent="0" marL="0">
              <a:lnSpc>
                <a:spcPct val="135000"/>
              </a:lnSpc>
              <a:buNone/>
            </a:pPr>
            <a:r>
              <a:rPr lang="en-US" sz="1300" dirty="0">
                <a:solidFill>
                  <a:srgbClr val="5B6C88"/>
                </a:solidFill>
                <a:latin typeface="Calibri" pitchFamily="34" charset="0"/>
                <a:ea typeface="Calibri" pitchFamily="34" charset="-122"/>
                <a:cs typeface="Calibri" pitchFamily="34" charset="-120"/>
              </a:rPr>
              <a:t>Xây dựng và tích hợp các hệ thống công nghệ hiện đại, kết nối liền mạch với hạ tầng sẵn có của tổ chức.</a:t>
            </a:r>
            <a:endParaRPr lang="en-US" sz="1300" dirty="0"/>
          </a:p>
        </p:txBody>
      </p:sp>
      <p:sp>
        <p:nvSpPr>
          <p:cNvPr id="8" name="Text 4"/>
          <p:cNvSpPr/>
          <p:nvPr/>
        </p:nvSpPr>
        <p:spPr>
          <a:xfrm>
            <a:off x="548640" y="4160520"/>
            <a:ext cx="5852160" cy="310896"/>
          </a:xfrm>
          <a:prstGeom prst="rect">
            <a:avLst/>
          </a:prstGeom>
          <a:noFill/>
          <a:ln/>
        </p:spPr>
        <p:txBody>
          <a:bodyPr wrap="square" lIns="0" tIns="0" rIns="0" bIns="0" rtlCol="0" anchor="ctr"/>
          <a:lstStyle/>
          <a:p>
            <a:pPr algn="l" indent="0" marL="0">
              <a:buNone/>
            </a:pPr>
            <a:r>
              <a:rPr lang="en-US" sz="1050" b="1" spc="100" kern="0" dirty="0">
                <a:solidFill>
                  <a:srgbClr val="2E6BE6"/>
                </a:solidFill>
                <a:latin typeface="Trebuchet MS" pitchFamily="34" charset="0"/>
                <a:ea typeface="Trebuchet MS" pitchFamily="34" charset="-122"/>
                <a:cs typeface="Trebuchet MS" pitchFamily="34" charset="-120"/>
              </a:rPr>
              <a:t>CHÚNG TÔI CUNG CẤP</a:t>
            </a:r>
            <a:endParaRPr lang="en-US" sz="1050" dirty="0"/>
          </a:p>
        </p:txBody>
      </p:sp>
      <p:sp>
        <p:nvSpPr>
          <p:cNvPr id="9" name="Shape 5"/>
          <p:cNvSpPr/>
          <p:nvPr/>
        </p:nvSpPr>
        <p:spPr>
          <a:xfrm>
            <a:off x="548640" y="4617720"/>
            <a:ext cx="128016" cy="128016"/>
          </a:xfrm>
          <a:prstGeom prst="ellipse">
            <a:avLst/>
          </a:prstGeom>
          <a:solidFill>
            <a:srgbClr val="2E6BE6"/>
          </a:solidFill>
          <a:ln/>
        </p:spPr>
      </p:sp>
      <p:pic>
        <p:nvPicPr>
          <p:cNvPr id="10" name="Image 2" descr="ic/check_w.png">    </p:cNvPr>
          <p:cNvPicPr>
            <a:picLocks noChangeAspect="1"/>
          </p:cNvPicPr>
          <p:nvPr/>
        </p:nvPicPr>
        <p:blipFill>
          <a:blip r:embed="rId3"/>
          <a:stretch>
            <a:fillRect/>
          </a:stretch>
        </p:blipFill>
        <p:spPr>
          <a:xfrm>
            <a:off x="571500" y="4640580"/>
            <a:ext cx="82296" cy="82296"/>
          </a:xfrm>
          <a:prstGeom prst="rect">
            <a:avLst/>
          </a:prstGeom>
        </p:spPr>
      </p:pic>
      <p:sp>
        <p:nvSpPr>
          <p:cNvPr id="11" name="Text 6"/>
          <p:cNvSpPr/>
          <p:nvPr/>
        </p:nvSpPr>
        <p:spPr>
          <a:xfrm>
            <a:off x="804672" y="4526280"/>
            <a:ext cx="5596128" cy="310896"/>
          </a:xfrm>
          <a:prstGeom prst="rect">
            <a:avLst/>
          </a:prstGeom>
          <a:noFill/>
          <a:ln/>
        </p:spPr>
        <p:txBody>
          <a:bodyPr wrap="square" lIns="0" tIns="0" rIns="0" bIns="0" rtlCol="0" anchor="ctr"/>
          <a:lstStyle/>
          <a:p>
            <a:pPr algn="l" indent="0" marL="0">
              <a:buNone/>
            </a:pPr>
            <a:r>
              <a:rPr lang="en-US" sz="1150" dirty="0">
                <a:solidFill>
                  <a:srgbClr val="14233E"/>
                </a:solidFill>
                <a:latin typeface="Calibri" pitchFamily="34" charset="0"/>
                <a:ea typeface="Calibri" pitchFamily="34" charset="-122"/>
                <a:cs typeface="Calibri" pitchFamily="34" charset="-120"/>
              </a:rPr>
              <a:t>Hệ thống ERP/CRM và kiến trúc microservices</a:t>
            </a:r>
            <a:endParaRPr lang="en-US" sz="1150" dirty="0"/>
          </a:p>
        </p:txBody>
      </p:sp>
      <p:sp>
        <p:nvSpPr>
          <p:cNvPr id="12" name="Shape 7"/>
          <p:cNvSpPr/>
          <p:nvPr/>
        </p:nvSpPr>
        <p:spPr>
          <a:xfrm>
            <a:off x="548640" y="5074920"/>
            <a:ext cx="128016" cy="128016"/>
          </a:xfrm>
          <a:prstGeom prst="ellipse">
            <a:avLst/>
          </a:prstGeom>
          <a:solidFill>
            <a:srgbClr val="2E6BE6"/>
          </a:solidFill>
          <a:ln/>
        </p:spPr>
      </p:sp>
      <p:pic>
        <p:nvPicPr>
          <p:cNvPr id="13" name="Image 3" descr="ic/check_w.png">    </p:cNvPr>
          <p:cNvPicPr>
            <a:picLocks noChangeAspect="1"/>
          </p:cNvPicPr>
          <p:nvPr/>
        </p:nvPicPr>
        <p:blipFill>
          <a:blip r:embed="rId4"/>
          <a:stretch>
            <a:fillRect/>
          </a:stretch>
        </p:blipFill>
        <p:spPr>
          <a:xfrm>
            <a:off x="571500" y="5097780"/>
            <a:ext cx="82296" cy="82296"/>
          </a:xfrm>
          <a:prstGeom prst="rect">
            <a:avLst/>
          </a:prstGeom>
        </p:spPr>
      </p:pic>
      <p:sp>
        <p:nvSpPr>
          <p:cNvPr id="14" name="Text 8"/>
          <p:cNvSpPr/>
          <p:nvPr/>
        </p:nvSpPr>
        <p:spPr>
          <a:xfrm>
            <a:off x="804672" y="4983480"/>
            <a:ext cx="5596128" cy="310896"/>
          </a:xfrm>
          <a:prstGeom prst="rect">
            <a:avLst/>
          </a:prstGeom>
          <a:noFill/>
          <a:ln/>
        </p:spPr>
        <p:txBody>
          <a:bodyPr wrap="square" lIns="0" tIns="0" rIns="0" bIns="0" rtlCol="0" anchor="ctr"/>
          <a:lstStyle/>
          <a:p>
            <a:pPr algn="l" indent="0" marL="0">
              <a:buNone/>
            </a:pPr>
            <a:r>
              <a:rPr lang="en-US" sz="1150" dirty="0">
                <a:solidFill>
                  <a:srgbClr val="14233E"/>
                </a:solidFill>
                <a:latin typeface="Calibri" pitchFamily="34" charset="0"/>
                <a:ea typeface="Calibri" pitchFamily="34" charset="-122"/>
                <a:cs typeface="Calibri" pitchFamily="34" charset="-120"/>
              </a:rPr>
              <a:t>Tích hợp IoT &amp; Robotic Process Automation (RPA)</a:t>
            </a:r>
            <a:endParaRPr lang="en-US" sz="1150" dirty="0"/>
          </a:p>
        </p:txBody>
      </p:sp>
      <p:sp>
        <p:nvSpPr>
          <p:cNvPr id="15" name="Shape 9"/>
          <p:cNvSpPr/>
          <p:nvPr/>
        </p:nvSpPr>
        <p:spPr>
          <a:xfrm>
            <a:off x="548640" y="5532120"/>
            <a:ext cx="128016" cy="128016"/>
          </a:xfrm>
          <a:prstGeom prst="ellipse">
            <a:avLst/>
          </a:prstGeom>
          <a:solidFill>
            <a:srgbClr val="2E6BE6"/>
          </a:solidFill>
          <a:ln/>
        </p:spPr>
      </p:sp>
      <p:pic>
        <p:nvPicPr>
          <p:cNvPr id="16" name="Image 4" descr="ic/check_w.png">    </p:cNvPr>
          <p:cNvPicPr>
            <a:picLocks noChangeAspect="1"/>
          </p:cNvPicPr>
          <p:nvPr/>
        </p:nvPicPr>
        <p:blipFill>
          <a:blip r:embed="rId5"/>
          <a:stretch>
            <a:fillRect/>
          </a:stretch>
        </p:blipFill>
        <p:spPr>
          <a:xfrm>
            <a:off x="571500" y="5554980"/>
            <a:ext cx="82296" cy="82296"/>
          </a:xfrm>
          <a:prstGeom prst="rect">
            <a:avLst/>
          </a:prstGeom>
        </p:spPr>
      </p:pic>
      <p:sp>
        <p:nvSpPr>
          <p:cNvPr id="17" name="Text 10"/>
          <p:cNvSpPr/>
          <p:nvPr/>
        </p:nvSpPr>
        <p:spPr>
          <a:xfrm>
            <a:off x="804672" y="5440680"/>
            <a:ext cx="5596128" cy="310896"/>
          </a:xfrm>
          <a:prstGeom prst="rect">
            <a:avLst/>
          </a:prstGeom>
          <a:noFill/>
          <a:ln/>
        </p:spPr>
        <p:txBody>
          <a:bodyPr wrap="square" lIns="0" tIns="0" rIns="0" bIns="0" rtlCol="0" anchor="ctr"/>
          <a:lstStyle/>
          <a:p>
            <a:pPr algn="l" indent="0" marL="0">
              <a:buNone/>
            </a:pPr>
            <a:r>
              <a:rPr lang="en-US" sz="1150" dirty="0">
                <a:solidFill>
                  <a:srgbClr val="14233E"/>
                </a:solidFill>
                <a:latin typeface="Calibri" pitchFamily="34" charset="0"/>
                <a:ea typeface="Calibri" pitchFamily="34" charset="-122"/>
                <a:cs typeface="Calibri" pitchFamily="34" charset="-120"/>
              </a:rPr>
              <a:t>Nhúng AI Copilot và tác tử vào quy trình hiện có</a:t>
            </a:r>
            <a:endParaRPr lang="en-US" sz="1150" dirty="0"/>
          </a:p>
        </p:txBody>
      </p:sp>
      <p:sp>
        <p:nvSpPr>
          <p:cNvPr id="18" name="Shape 11"/>
          <p:cNvSpPr/>
          <p:nvPr/>
        </p:nvSpPr>
        <p:spPr>
          <a:xfrm>
            <a:off x="548640" y="5989320"/>
            <a:ext cx="128016" cy="128016"/>
          </a:xfrm>
          <a:prstGeom prst="ellipse">
            <a:avLst/>
          </a:prstGeom>
          <a:solidFill>
            <a:srgbClr val="2E6BE6"/>
          </a:solidFill>
          <a:ln/>
        </p:spPr>
      </p:sp>
      <p:pic>
        <p:nvPicPr>
          <p:cNvPr id="19" name="Image 5" descr="ic/check_w.png">    </p:cNvPr>
          <p:cNvPicPr>
            <a:picLocks noChangeAspect="1"/>
          </p:cNvPicPr>
          <p:nvPr/>
        </p:nvPicPr>
        <p:blipFill>
          <a:blip r:embed="rId6"/>
          <a:stretch>
            <a:fillRect/>
          </a:stretch>
        </p:blipFill>
        <p:spPr>
          <a:xfrm>
            <a:off x="571500" y="6012180"/>
            <a:ext cx="82296" cy="82296"/>
          </a:xfrm>
          <a:prstGeom prst="rect">
            <a:avLst/>
          </a:prstGeom>
        </p:spPr>
      </p:pic>
      <p:sp>
        <p:nvSpPr>
          <p:cNvPr id="20" name="Text 12"/>
          <p:cNvSpPr/>
          <p:nvPr/>
        </p:nvSpPr>
        <p:spPr>
          <a:xfrm>
            <a:off x="804672" y="5897880"/>
            <a:ext cx="5596128" cy="310896"/>
          </a:xfrm>
          <a:prstGeom prst="rect">
            <a:avLst/>
          </a:prstGeom>
          <a:noFill/>
          <a:ln/>
        </p:spPr>
        <p:txBody>
          <a:bodyPr wrap="square" lIns="0" tIns="0" rIns="0" bIns="0" rtlCol="0" anchor="ctr"/>
          <a:lstStyle/>
          <a:p>
            <a:pPr algn="l" indent="0" marL="0">
              <a:buNone/>
            </a:pPr>
            <a:r>
              <a:rPr lang="en-US" sz="1150" dirty="0">
                <a:solidFill>
                  <a:srgbClr val="14233E"/>
                </a:solidFill>
                <a:latin typeface="Calibri" pitchFamily="34" charset="0"/>
                <a:ea typeface="Calibri" pitchFamily="34" charset="-122"/>
                <a:cs typeface="Calibri" pitchFamily="34" charset="-120"/>
              </a:rPr>
              <a:t>Phần mềm tùy chỉnh theo yêu cầu</a:t>
            </a:r>
            <a:endParaRPr lang="en-US" sz="1150" dirty="0"/>
          </a:p>
        </p:txBody>
      </p:sp>
      <p:sp>
        <p:nvSpPr>
          <p:cNvPr id="21" name="Shape 13"/>
          <p:cNvSpPr/>
          <p:nvPr/>
        </p:nvSpPr>
        <p:spPr>
          <a:xfrm>
            <a:off x="6858000" y="1874520"/>
            <a:ext cx="4782312" cy="4160520"/>
          </a:xfrm>
          <a:prstGeom prst="roundRect">
            <a:avLst>
              <a:gd name="adj" fmla="val 2637"/>
            </a:avLst>
          </a:prstGeom>
          <a:solidFill>
            <a:srgbClr val="EAF2FD"/>
          </a:solidFill>
          <a:ln/>
        </p:spPr>
      </p:sp>
      <p:sp>
        <p:nvSpPr>
          <p:cNvPr id="22" name="Text 14"/>
          <p:cNvSpPr/>
          <p:nvPr/>
        </p:nvSpPr>
        <p:spPr>
          <a:xfrm>
            <a:off x="7242048" y="2148840"/>
            <a:ext cx="4014216" cy="329184"/>
          </a:xfrm>
          <a:prstGeom prst="rect">
            <a:avLst/>
          </a:prstGeom>
          <a:noFill/>
          <a:ln/>
        </p:spPr>
        <p:txBody>
          <a:bodyPr wrap="square" lIns="0" tIns="0" rIns="0" bIns="0" rtlCol="0" anchor="ctr"/>
          <a:lstStyle/>
          <a:p>
            <a:pPr algn="l" indent="0" marL="0">
              <a:buNone/>
            </a:pPr>
            <a:r>
              <a:rPr lang="en-US" sz="1250" b="1" dirty="0">
                <a:solidFill>
                  <a:srgbClr val="14233E"/>
                </a:solidFill>
                <a:latin typeface="Trebuchet MS" pitchFamily="34" charset="0"/>
                <a:ea typeface="Trebuchet MS" pitchFamily="34" charset="-122"/>
                <a:cs typeface="Trebuchet MS" pitchFamily="34" charset="-120"/>
              </a:rPr>
              <a:t>NĂNG LỰC KỸ THUẬT</a:t>
            </a:r>
            <a:endParaRPr lang="en-US" sz="1250" dirty="0"/>
          </a:p>
        </p:txBody>
      </p:sp>
      <p:sp>
        <p:nvSpPr>
          <p:cNvPr id="23" name="Shape 15"/>
          <p:cNvSpPr/>
          <p:nvPr/>
        </p:nvSpPr>
        <p:spPr>
          <a:xfrm>
            <a:off x="7242048" y="2697480"/>
            <a:ext cx="4014216" cy="713232"/>
          </a:xfrm>
          <a:prstGeom prst="roundRect">
            <a:avLst>
              <a:gd name="adj" fmla="val 10256"/>
            </a:avLst>
          </a:prstGeom>
          <a:solidFill>
            <a:srgbClr val="FFFFFF"/>
          </a:solidFill>
          <a:ln w="12700">
            <a:solidFill>
              <a:srgbClr val="E1E9F5"/>
            </a:solidFill>
            <a:prstDash val="solid"/>
          </a:ln>
        </p:spPr>
      </p:sp>
      <p:sp>
        <p:nvSpPr>
          <p:cNvPr id="24" name="Shape 16"/>
          <p:cNvSpPr/>
          <p:nvPr/>
        </p:nvSpPr>
        <p:spPr>
          <a:xfrm>
            <a:off x="7406640" y="2843784"/>
            <a:ext cx="420624" cy="420624"/>
          </a:xfrm>
          <a:prstGeom prst="roundRect">
            <a:avLst>
              <a:gd name="adj" fmla="val 28000"/>
            </a:avLst>
          </a:prstGeom>
          <a:solidFill>
            <a:srgbClr val="2E6BE6"/>
          </a:solidFill>
          <a:ln/>
        </p:spPr>
      </p:sp>
      <p:pic>
        <p:nvPicPr>
          <p:cNvPr id="25" name="Image 6" descr="ic/layers_w.png">    </p:cNvPr>
          <p:cNvPicPr>
            <a:picLocks noChangeAspect="1"/>
          </p:cNvPicPr>
          <p:nvPr/>
        </p:nvPicPr>
        <p:blipFill>
          <a:blip r:embed="rId7"/>
          <a:stretch>
            <a:fillRect/>
          </a:stretch>
        </p:blipFill>
        <p:spPr>
          <a:xfrm>
            <a:off x="7516002" y="2953146"/>
            <a:ext cx="201900" cy="201900"/>
          </a:xfrm>
          <a:prstGeom prst="rect">
            <a:avLst/>
          </a:prstGeom>
        </p:spPr>
      </p:pic>
      <p:sp>
        <p:nvSpPr>
          <p:cNvPr id="26" name="Text 17"/>
          <p:cNvSpPr/>
          <p:nvPr/>
        </p:nvSpPr>
        <p:spPr>
          <a:xfrm>
            <a:off x="8001000" y="2788920"/>
            <a:ext cx="3182112" cy="292608"/>
          </a:xfrm>
          <a:prstGeom prst="rect">
            <a:avLst/>
          </a:prstGeom>
          <a:noFill/>
          <a:ln/>
        </p:spPr>
        <p:txBody>
          <a:bodyPr wrap="square" lIns="0" tIns="0" rIns="0" bIns="0" rtlCol="0" anchor="ctr"/>
          <a:lstStyle/>
          <a:p>
            <a:pPr algn="l" indent="0" marL="0">
              <a:buNone/>
            </a:pPr>
            <a:r>
              <a:rPr lang="en-US" sz="1250" b="1" dirty="0">
                <a:solidFill>
                  <a:srgbClr val="14233E"/>
                </a:solidFill>
                <a:latin typeface="Trebuchet MS" pitchFamily="34" charset="0"/>
                <a:ea typeface="Trebuchet MS" pitchFamily="34" charset="-122"/>
                <a:cs typeface="Trebuchet MS" pitchFamily="34" charset="-120"/>
              </a:rPr>
              <a:t>Kiến trúc hiện đại</a:t>
            </a:r>
            <a:endParaRPr lang="en-US" sz="1250" dirty="0"/>
          </a:p>
        </p:txBody>
      </p:sp>
      <p:sp>
        <p:nvSpPr>
          <p:cNvPr id="27" name="Text 18"/>
          <p:cNvSpPr/>
          <p:nvPr/>
        </p:nvSpPr>
        <p:spPr>
          <a:xfrm>
            <a:off x="8001000" y="3063240"/>
            <a:ext cx="3182112" cy="274320"/>
          </a:xfrm>
          <a:prstGeom prst="rect">
            <a:avLst/>
          </a:prstGeom>
          <a:noFill/>
          <a:ln/>
        </p:spPr>
        <p:txBody>
          <a:bodyPr wrap="square" lIns="0" tIns="0" rIns="0" bIns="0" rtlCol="0" anchor="ctr"/>
          <a:lstStyle/>
          <a:p>
            <a:pPr algn="l" indent="0" marL="0">
              <a:buNone/>
            </a:pPr>
            <a:r>
              <a:rPr lang="en-US" sz="1000" dirty="0">
                <a:solidFill>
                  <a:srgbClr val="5B6C88"/>
                </a:solidFill>
                <a:latin typeface="Calibri" pitchFamily="34" charset="0"/>
                <a:ea typeface="Calibri" pitchFamily="34" charset="-122"/>
                <a:cs typeface="Calibri" pitchFamily="34" charset="-120"/>
              </a:rPr>
              <a:t>Microservices, API-first</a:t>
            </a:r>
            <a:endParaRPr lang="en-US" sz="1000" dirty="0"/>
          </a:p>
        </p:txBody>
      </p:sp>
      <p:sp>
        <p:nvSpPr>
          <p:cNvPr id="28" name="Shape 19"/>
          <p:cNvSpPr/>
          <p:nvPr/>
        </p:nvSpPr>
        <p:spPr>
          <a:xfrm>
            <a:off x="7242048" y="3538728"/>
            <a:ext cx="4014216" cy="713232"/>
          </a:xfrm>
          <a:prstGeom prst="roundRect">
            <a:avLst>
              <a:gd name="adj" fmla="val 10256"/>
            </a:avLst>
          </a:prstGeom>
          <a:solidFill>
            <a:srgbClr val="FFFFFF"/>
          </a:solidFill>
          <a:ln w="12700">
            <a:solidFill>
              <a:srgbClr val="E1E9F5"/>
            </a:solidFill>
            <a:prstDash val="solid"/>
          </a:ln>
        </p:spPr>
      </p:sp>
      <p:sp>
        <p:nvSpPr>
          <p:cNvPr id="29" name="Shape 20"/>
          <p:cNvSpPr/>
          <p:nvPr/>
        </p:nvSpPr>
        <p:spPr>
          <a:xfrm>
            <a:off x="7406640" y="3685032"/>
            <a:ext cx="420624" cy="420624"/>
          </a:xfrm>
          <a:prstGeom prst="roundRect">
            <a:avLst>
              <a:gd name="adj" fmla="val 28000"/>
            </a:avLst>
          </a:prstGeom>
          <a:solidFill>
            <a:srgbClr val="2E6BE6"/>
          </a:solidFill>
          <a:ln/>
        </p:spPr>
      </p:sp>
      <p:pic>
        <p:nvPicPr>
          <p:cNvPr id="30" name="Image 7" descr="ic/plug_w.png">    </p:cNvPr>
          <p:cNvPicPr>
            <a:picLocks noChangeAspect="1"/>
          </p:cNvPicPr>
          <p:nvPr/>
        </p:nvPicPr>
        <p:blipFill>
          <a:blip r:embed="rId8"/>
          <a:stretch>
            <a:fillRect/>
          </a:stretch>
        </p:blipFill>
        <p:spPr>
          <a:xfrm>
            <a:off x="7516002" y="3794394"/>
            <a:ext cx="201900" cy="201900"/>
          </a:xfrm>
          <a:prstGeom prst="rect">
            <a:avLst/>
          </a:prstGeom>
        </p:spPr>
      </p:pic>
      <p:sp>
        <p:nvSpPr>
          <p:cNvPr id="31" name="Text 21"/>
          <p:cNvSpPr/>
          <p:nvPr/>
        </p:nvSpPr>
        <p:spPr>
          <a:xfrm>
            <a:off x="8001000" y="3630168"/>
            <a:ext cx="3182112" cy="292608"/>
          </a:xfrm>
          <a:prstGeom prst="rect">
            <a:avLst/>
          </a:prstGeom>
          <a:noFill/>
          <a:ln/>
        </p:spPr>
        <p:txBody>
          <a:bodyPr wrap="square" lIns="0" tIns="0" rIns="0" bIns="0" rtlCol="0" anchor="ctr"/>
          <a:lstStyle/>
          <a:p>
            <a:pPr algn="l" indent="0" marL="0">
              <a:buNone/>
            </a:pPr>
            <a:r>
              <a:rPr lang="en-US" sz="1250" b="1" dirty="0">
                <a:solidFill>
                  <a:srgbClr val="14233E"/>
                </a:solidFill>
                <a:latin typeface="Trebuchet MS" pitchFamily="34" charset="0"/>
                <a:ea typeface="Trebuchet MS" pitchFamily="34" charset="-122"/>
                <a:cs typeface="Trebuchet MS" pitchFamily="34" charset="-120"/>
              </a:rPr>
              <a:t>Tích hợp liền mạch</a:t>
            </a:r>
            <a:endParaRPr lang="en-US" sz="1250" dirty="0"/>
          </a:p>
        </p:txBody>
      </p:sp>
      <p:sp>
        <p:nvSpPr>
          <p:cNvPr id="32" name="Text 22"/>
          <p:cNvSpPr/>
          <p:nvPr/>
        </p:nvSpPr>
        <p:spPr>
          <a:xfrm>
            <a:off x="8001000" y="3904488"/>
            <a:ext cx="3182112" cy="274320"/>
          </a:xfrm>
          <a:prstGeom prst="rect">
            <a:avLst/>
          </a:prstGeom>
          <a:noFill/>
          <a:ln/>
        </p:spPr>
        <p:txBody>
          <a:bodyPr wrap="square" lIns="0" tIns="0" rIns="0" bIns="0" rtlCol="0" anchor="ctr"/>
          <a:lstStyle/>
          <a:p>
            <a:pPr algn="l" indent="0" marL="0">
              <a:buNone/>
            </a:pPr>
            <a:r>
              <a:rPr lang="en-US" sz="1000" dirty="0">
                <a:solidFill>
                  <a:srgbClr val="5B6C88"/>
                </a:solidFill>
                <a:latin typeface="Calibri" pitchFamily="34" charset="0"/>
                <a:ea typeface="Calibri" pitchFamily="34" charset="-122"/>
                <a:cs typeface="Calibri" pitchFamily="34" charset="-120"/>
              </a:rPr>
              <a:t>Kết nối hệ thống legacy</a:t>
            </a:r>
            <a:endParaRPr lang="en-US" sz="1000" dirty="0"/>
          </a:p>
        </p:txBody>
      </p:sp>
      <p:sp>
        <p:nvSpPr>
          <p:cNvPr id="33" name="Shape 23"/>
          <p:cNvSpPr/>
          <p:nvPr/>
        </p:nvSpPr>
        <p:spPr>
          <a:xfrm>
            <a:off x="7242048" y="4379976"/>
            <a:ext cx="4014216" cy="713232"/>
          </a:xfrm>
          <a:prstGeom prst="roundRect">
            <a:avLst>
              <a:gd name="adj" fmla="val 10256"/>
            </a:avLst>
          </a:prstGeom>
          <a:solidFill>
            <a:srgbClr val="FFFFFF"/>
          </a:solidFill>
          <a:ln w="12700">
            <a:solidFill>
              <a:srgbClr val="E1E9F5"/>
            </a:solidFill>
            <a:prstDash val="solid"/>
          </a:ln>
        </p:spPr>
      </p:sp>
      <p:sp>
        <p:nvSpPr>
          <p:cNvPr id="34" name="Shape 24"/>
          <p:cNvSpPr/>
          <p:nvPr/>
        </p:nvSpPr>
        <p:spPr>
          <a:xfrm>
            <a:off x="7406640" y="4526280"/>
            <a:ext cx="420624" cy="420624"/>
          </a:xfrm>
          <a:prstGeom prst="roundRect">
            <a:avLst>
              <a:gd name="adj" fmla="val 28000"/>
            </a:avLst>
          </a:prstGeom>
          <a:solidFill>
            <a:srgbClr val="2E6BE6"/>
          </a:solidFill>
          <a:ln/>
        </p:spPr>
      </p:sp>
      <p:pic>
        <p:nvPicPr>
          <p:cNvPr id="35" name="Image 8" descr="ic/gears_w.png">    </p:cNvPr>
          <p:cNvPicPr>
            <a:picLocks noChangeAspect="1"/>
          </p:cNvPicPr>
          <p:nvPr/>
        </p:nvPicPr>
        <p:blipFill>
          <a:blip r:embed="rId9"/>
          <a:stretch>
            <a:fillRect/>
          </a:stretch>
        </p:blipFill>
        <p:spPr>
          <a:xfrm>
            <a:off x="7516002" y="4635642"/>
            <a:ext cx="201900" cy="201900"/>
          </a:xfrm>
          <a:prstGeom prst="rect">
            <a:avLst/>
          </a:prstGeom>
        </p:spPr>
      </p:pic>
      <p:sp>
        <p:nvSpPr>
          <p:cNvPr id="36" name="Text 25"/>
          <p:cNvSpPr/>
          <p:nvPr/>
        </p:nvSpPr>
        <p:spPr>
          <a:xfrm>
            <a:off x="8001000" y="4471416"/>
            <a:ext cx="3182112" cy="292608"/>
          </a:xfrm>
          <a:prstGeom prst="rect">
            <a:avLst/>
          </a:prstGeom>
          <a:noFill/>
          <a:ln/>
        </p:spPr>
        <p:txBody>
          <a:bodyPr wrap="square" lIns="0" tIns="0" rIns="0" bIns="0" rtlCol="0" anchor="ctr"/>
          <a:lstStyle/>
          <a:p>
            <a:pPr algn="l" indent="0" marL="0">
              <a:buNone/>
            </a:pPr>
            <a:r>
              <a:rPr lang="en-US" sz="1250" b="1" dirty="0">
                <a:solidFill>
                  <a:srgbClr val="14233E"/>
                </a:solidFill>
                <a:latin typeface="Trebuchet MS" pitchFamily="34" charset="0"/>
                <a:ea typeface="Trebuchet MS" pitchFamily="34" charset="-122"/>
                <a:cs typeface="Trebuchet MS" pitchFamily="34" charset="-120"/>
              </a:rPr>
              <a:t>Tự động hoá</a:t>
            </a:r>
            <a:endParaRPr lang="en-US" sz="1250" dirty="0"/>
          </a:p>
        </p:txBody>
      </p:sp>
      <p:sp>
        <p:nvSpPr>
          <p:cNvPr id="37" name="Text 26"/>
          <p:cNvSpPr/>
          <p:nvPr/>
        </p:nvSpPr>
        <p:spPr>
          <a:xfrm>
            <a:off x="8001000" y="4745736"/>
            <a:ext cx="3182112" cy="274320"/>
          </a:xfrm>
          <a:prstGeom prst="rect">
            <a:avLst/>
          </a:prstGeom>
          <a:noFill/>
          <a:ln/>
        </p:spPr>
        <p:txBody>
          <a:bodyPr wrap="square" lIns="0" tIns="0" rIns="0" bIns="0" rtlCol="0" anchor="ctr"/>
          <a:lstStyle/>
          <a:p>
            <a:pPr algn="l" indent="0" marL="0">
              <a:buNone/>
            </a:pPr>
            <a:r>
              <a:rPr lang="en-US" sz="1000" dirty="0">
                <a:solidFill>
                  <a:srgbClr val="5B6C88"/>
                </a:solidFill>
                <a:latin typeface="Calibri" pitchFamily="34" charset="0"/>
                <a:ea typeface="Calibri" pitchFamily="34" charset="-122"/>
                <a:cs typeface="Calibri" pitchFamily="34" charset="-120"/>
              </a:rPr>
              <a:t>RPA + AI trong vận hành</a:t>
            </a:r>
            <a:endParaRPr lang="en-US" sz="1000" dirty="0"/>
          </a:p>
        </p:txBody>
      </p:sp>
      <p:sp>
        <p:nvSpPr>
          <p:cNvPr id="38" name="Shape 27"/>
          <p:cNvSpPr/>
          <p:nvPr/>
        </p:nvSpPr>
        <p:spPr>
          <a:xfrm>
            <a:off x="548640" y="6437376"/>
            <a:ext cx="11091672" cy="0"/>
          </a:xfrm>
          <a:prstGeom prst="line">
            <a:avLst/>
          </a:prstGeom>
          <a:noFill/>
          <a:ln w="12700">
            <a:solidFill>
              <a:srgbClr val="E1E9F5"/>
            </a:solidFill>
            <a:prstDash val="solid"/>
          </a:ln>
        </p:spPr>
      </p:sp>
      <p:sp>
        <p:nvSpPr>
          <p:cNvPr id="39" name="Text 28"/>
          <p:cNvSpPr/>
          <p:nvPr/>
        </p:nvSpPr>
        <p:spPr>
          <a:xfrm>
            <a:off x="548640" y="6492240"/>
            <a:ext cx="6400800" cy="274320"/>
          </a:xfrm>
          <a:prstGeom prst="rect">
            <a:avLst/>
          </a:prstGeom>
          <a:noFill/>
          <a:ln/>
        </p:spPr>
        <p:txBody>
          <a:bodyPr wrap="square" lIns="0" tIns="0" rIns="0" bIns="0" rtlCol="0" anchor="ctr"/>
          <a:lstStyle/>
          <a:p>
            <a:pPr algn="l" indent="0" marL="0">
              <a:buNone/>
            </a:pPr>
            <a:r>
              <a:rPr lang="en-US" sz="850" b="1" spc="50" kern="0" dirty="0">
                <a:solidFill>
                  <a:srgbClr val="5B6C88"/>
                </a:solidFill>
                <a:latin typeface="Trebuchet MS" pitchFamily="34" charset="0"/>
                <a:ea typeface="Trebuchet MS" pitchFamily="34" charset="-122"/>
                <a:cs typeface="Trebuchet MS" pitchFamily="34" charset="-120"/>
              </a:rPr>
              <a:t>PKH TECH · Beyond Technology, Beyond Tomorrow</a:t>
            </a:r>
            <a:endParaRPr lang="en-US" sz="850" dirty="0"/>
          </a:p>
        </p:txBody>
      </p:sp>
      <p:sp>
        <p:nvSpPr>
          <p:cNvPr id="40" name="Text 29"/>
          <p:cNvSpPr/>
          <p:nvPr/>
        </p:nvSpPr>
        <p:spPr>
          <a:xfrm>
            <a:off x="8869680" y="6492240"/>
            <a:ext cx="2770632" cy="274320"/>
          </a:xfrm>
          <a:prstGeom prst="rect">
            <a:avLst/>
          </a:prstGeom>
          <a:noFill/>
          <a:ln/>
        </p:spPr>
        <p:txBody>
          <a:bodyPr wrap="square" lIns="0" tIns="0" rIns="0" bIns="0" rtlCol="0" anchor="ctr"/>
          <a:lstStyle/>
          <a:p>
            <a:pPr algn="r" indent="0" marL="0">
              <a:buNone/>
            </a:pPr>
            <a:r>
              <a:rPr lang="en-US" sz="850" b="1" dirty="0">
                <a:solidFill>
                  <a:srgbClr val="5B6C88"/>
                </a:solidFill>
                <a:latin typeface="Trebuchet MS" pitchFamily="34" charset="0"/>
                <a:ea typeface="Trebuchet MS" pitchFamily="34" charset="-122"/>
                <a:cs typeface="Trebuchet MS" pitchFamily="34" charset="-120"/>
              </a:rPr>
              <a:t>08 / 20</a:t>
            </a:r>
            <a:endParaRPr lang="en-US" sz="8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5F8FC"/>
        </a:solidFill>
      </p:bgPr>
    </p:bg>
    <p:spTree>
      <p:nvGrpSpPr>
        <p:cNvPr id="1" name=""/>
        <p:cNvGrpSpPr/>
        <p:nvPr/>
      </p:nvGrpSpPr>
      <p:grpSpPr>
        <a:xfrm>
          <a:off x="0" y="0"/>
          <a:ext cx="0" cy="0"/>
          <a:chOff x="0" y="0"/>
          <a:chExt cx="0" cy="0"/>
        </a:xfrm>
      </p:grpSpPr>
      <p:pic>
        <p:nvPicPr>
          <p:cNvPr id="2" name="Image 0" descr="ic/star_b.png">    </p:cNvPr>
          <p:cNvPicPr>
            <a:picLocks noChangeAspect="1"/>
          </p:cNvPicPr>
          <p:nvPr/>
        </p:nvPicPr>
        <p:blipFill>
          <a:blip r:embed="rId1"/>
          <a:stretch>
            <a:fillRect/>
          </a:stretch>
        </p:blipFill>
        <p:spPr>
          <a:xfrm>
            <a:off x="548640" y="566928"/>
            <a:ext cx="182880" cy="182880"/>
          </a:xfrm>
          <a:prstGeom prst="rect">
            <a:avLst/>
          </a:prstGeom>
        </p:spPr>
      </p:pic>
      <p:sp>
        <p:nvSpPr>
          <p:cNvPr id="3" name="Text 0"/>
          <p:cNvSpPr/>
          <p:nvPr/>
        </p:nvSpPr>
        <p:spPr>
          <a:xfrm>
            <a:off x="822960" y="502920"/>
            <a:ext cx="10058400" cy="310896"/>
          </a:xfrm>
          <a:prstGeom prst="rect">
            <a:avLst/>
          </a:prstGeom>
          <a:noFill/>
          <a:ln/>
        </p:spPr>
        <p:txBody>
          <a:bodyPr wrap="square" lIns="0" tIns="0" rIns="0" bIns="0" rtlCol="0" anchor="ctr"/>
          <a:lstStyle/>
          <a:p>
            <a:pPr algn="l" indent="0" marL="0">
              <a:buNone/>
            </a:pPr>
            <a:r>
              <a:rPr lang="en-US" sz="1150" b="1" spc="140" kern="0" dirty="0">
                <a:solidFill>
                  <a:srgbClr val="2E6BE6"/>
                </a:solidFill>
                <a:latin typeface="Trebuchet MS" pitchFamily="34" charset="0"/>
                <a:ea typeface="Trebuchet MS" pitchFamily="34" charset="-122"/>
                <a:cs typeface="Trebuchet MS" pitchFamily="34" charset="-120"/>
              </a:rPr>
              <a:t>DỊCH VỤ 03 / 04</a:t>
            </a:r>
            <a:endParaRPr lang="en-US" sz="1150" dirty="0"/>
          </a:p>
        </p:txBody>
      </p:sp>
      <p:sp>
        <p:nvSpPr>
          <p:cNvPr id="4" name="Text 1"/>
          <p:cNvSpPr/>
          <p:nvPr/>
        </p:nvSpPr>
        <p:spPr>
          <a:xfrm>
            <a:off x="548640" y="868680"/>
            <a:ext cx="11064240" cy="640080"/>
          </a:xfrm>
          <a:prstGeom prst="rect">
            <a:avLst/>
          </a:prstGeom>
          <a:noFill/>
          <a:ln/>
        </p:spPr>
        <p:txBody>
          <a:bodyPr wrap="square" lIns="0" tIns="0" rIns="0" bIns="0" rtlCol="0" anchor="ctr"/>
          <a:lstStyle/>
          <a:p>
            <a:pPr algn="l" indent="0" marL="0">
              <a:buNone/>
            </a:pPr>
            <a:r>
              <a:rPr lang="en-US" sz="2900" b="1" dirty="0">
                <a:solidFill>
                  <a:srgbClr val="14233E"/>
                </a:solidFill>
                <a:latin typeface="Trebuchet MS" pitchFamily="34" charset="0"/>
                <a:ea typeface="Trebuchet MS" pitchFamily="34" charset="-122"/>
                <a:cs typeface="Trebuchet MS" pitchFamily="34" charset="-120"/>
              </a:rPr>
              <a:t>Dữ liệu &amp; Phân tích AI</a:t>
            </a:r>
            <a:endParaRPr lang="en-US" sz="2900" dirty="0"/>
          </a:p>
        </p:txBody>
      </p:sp>
      <p:sp>
        <p:nvSpPr>
          <p:cNvPr id="5" name="Shape 2"/>
          <p:cNvSpPr/>
          <p:nvPr/>
        </p:nvSpPr>
        <p:spPr>
          <a:xfrm>
            <a:off x="548640" y="1874520"/>
            <a:ext cx="1051560" cy="1051560"/>
          </a:xfrm>
          <a:prstGeom prst="roundRect">
            <a:avLst>
              <a:gd name="adj" fmla="val 28000"/>
            </a:avLst>
          </a:prstGeom>
          <a:solidFill>
            <a:srgbClr val="2E6BE6"/>
          </a:solidFill>
          <a:ln/>
        </p:spPr>
      </p:sp>
      <p:pic>
        <p:nvPicPr>
          <p:cNvPr id="6" name="Image 1" descr="ic/data_w.png">    </p:cNvPr>
          <p:cNvPicPr>
            <a:picLocks noChangeAspect="1"/>
          </p:cNvPicPr>
          <p:nvPr/>
        </p:nvPicPr>
        <p:blipFill>
          <a:blip r:embed="rId2"/>
          <a:stretch>
            <a:fillRect/>
          </a:stretch>
        </p:blipFill>
        <p:spPr>
          <a:xfrm>
            <a:off x="822046" y="2147926"/>
            <a:ext cx="504749" cy="504749"/>
          </a:xfrm>
          <a:prstGeom prst="rect">
            <a:avLst/>
          </a:prstGeom>
        </p:spPr>
      </p:pic>
      <p:sp>
        <p:nvSpPr>
          <p:cNvPr id="7" name="Text 3"/>
          <p:cNvSpPr/>
          <p:nvPr/>
        </p:nvSpPr>
        <p:spPr>
          <a:xfrm>
            <a:off x="548640" y="3154680"/>
            <a:ext cx="5852160" cy="822960"/>
          </a:xfrm>
          <a:prstGeom prst="rect">
            <a:avLst/>
          </a:prstGeom>
          <a:noFill/>
          <a:ln/>
        </p:spPr>
        <p:txBody>
          <a:bodyPr wrap="square" lIns="0" tIns="0" rIns="0" bIns="0" rtlCol="0" anchor="t"/>
          <a:lstStyle/>
          <a:p>
            <a:pPr algn="l" indent="0" marL="0">
              <a:lnSpc>
                <a:spcPct val="135000"/>
              </a:lnSpc>
              <a:buNone/>
            </a:pPr>
            <a:r>
              <a:rPr lang="en-US" sz="1300" dirty="0">
                <a:solidFill>
                  <a:srgbClr val="5B6C88"/>
                </a:solidFill>
                <a:latin typeface="Calibri" pitchFamily="34" charset="0"/>
                <a:ea typeface="Calibri" pitchFamily="34" charset="-122"/>
                <a:cs typeface="Calibri" pitchFamily="34" charset="-120"/>
              </a:rPr>
              <a:t>Khai thác sức mạnh dữ liệu để ra quyết định thông minh, từ báo cáo trực quan đến dự đoán bằng AI.</a:t>
            </a:r>
            <a:endParaRPr lang="en-US" sz="1300" dirty="0"/>
          </a:p>
        </p:txBody>
      </p:sp>
      <p:sp>
        <p:nvSpPr>
          <p:cNvPr id="8" name="Text 4"/>
          <p:cNvSpPr/>
          <p:nvPr/>
        </p:nvSpPr>
        <p:spPr>
          <a:xfrm>
            <a:off x="548640" y="4160520"/>
            <a:ext cx="5852160" cy="310896"/>
          </a:xfrm>
          <a:prstGeom prst="rect">
            <a:avLst/>
          </a:prstGeom>
          <a:noFill/>
          <a:ln/>
        </p:spPr>
        <p:txBody>
          <a:bodyPr wrap="square" lIns="0" tIns="0" rIns="0" bIns="0" rtlCol="0" anchor="ctr"/>
          <a:lstStyle/>
          <a:p>
            <a:pPr algn="l" indent="0" marL="0">
              <a:buNone/>
            </a:pPr>
            <a:r>
              <a:rPr lang="en-US" sz="1050" b="1" spc="100" kern="0" dirty="0">
                <a:solidFill>
                  <a:srgbClr val="2E6BE6"/>
                </a:solidFill>
                <a:latin typeface="Trebuchet MS" pitchFamily="34" charset="0"/>
                <a:ea typeface="Trebuchet MS" pitchFamily="34" charset="-122"/>
                <a:cs typeface="Trebuchet MS" pitchFamily="34" charset="-120"/>
              </a:rPr>
              <a:t>CHÚNG TÔI CUNG CẤP</a:t>
            </a:r>
            <a:endParaRPr lang="en-US" sz="1050" dirty="0"/>
          </a:p>
        </p:txBody>
      </p:sp>
      <p:sp>
        <p:nvSpPr>
          <p:cNvPr id="9" name="Shape 5"/>
          <p:cNvSpPr/>
          <p:nvPr/>
        </p:nvSpPr>
        <p:spPr>
          <a:xfrm>
            <a:off x="548640" y="4617720"/>
            <a:ext cx="128016" cy="128016"/>
          </a:xfrm>
          <a:prstGeom prst="ellipse">
            <a:avLst/>
          </a:prstGeom>
          <a:solidFill>
            <a:srgbClr val="2E6BE6"/>
          </a:solidFill>
          <a:ln/>
        </p:spPr>
      </p:sp>
      <p:pic>
        <p:nvPicPr>
          <p:cNvPr id="10" name="Image 2" descr="ic/check_w.png">    </p:cNvPr>
          <p:cNvPicPr>
            <a:picLocks noChangeAspect="1"/>
          </p:cNvPicPr>
          <p:nvPr/>
        </p:nvPicPr>
        <p:blipFill>
          <a:blip r:embed="rId3"/>
          <a:stretch>
            <a:fillRect/>
          </a:stretch>
        </p:blipFill>
        <p:spPr>
          <a:xfrm>
            <a:off x="571500" y="4640580"/>
            <a:ext cx="82296" cy="82296"/>
          </a:xfrm>
          <a:prstGeom prst="rect">
            <a:avLst/>
          </a:prstGeom>
        </p:spPr>
      </p:pic>
      <p:sp>
        <p:nvSpPr>
          <p:cNvPr id="11" name="Text 6"/>
          <p:cNvSpPr/>
          <p:nvPr/>
        </p:nvSpPr>
        <p:spPr>
          <a:xfrm>
            <a:off x="804672" y="4526280"/>
            <a:ext cx="5596128" cy="310896"/>
          </a:xfrm>
          <a:prstGeom prst="rect">
            <a:avLst/>
          </a:prstGeom>
          <a:noFill/>
          <a:ln/>
        </p:spPr>
        <p:txBody>
          <a:bodyPr wrap="square" lIns="0" tIns="0" rIns="0" bIns="0" rtlCol="0" anchor="ctr"/>
          <a:lstStyle/>
          <a:p>
            <a:pPr algn="l" indent="0" marL="0">
              <a:buNone/>
            </a:pPr>
            <a:r>
              <a:rPr lang="en-US" sz="1150" dirty="0">
                <a:solidFill>
                  <a:srgbClr val="14233E"/>
                </a:solidFill>
                <a:latin typeface="Calibri" pitchFamily="34" charset="0"/>
                <a:ea typeface="Calibri" pitchFamily="34" charset="-122"/>
                <a:cs typeface="Calibri" pitchFamily="34" charset="-120"/>
              </a:rPr>
              <a:t>Quản trị dữ liệu từ nhiều nguồn IoT, ERP, CRM</a:t>
            </a:r>
            <a:endParaRPr lang="en-US" sz="1150" dirty="0"/>
          </a:p>
        </p:txBody>
      </p:sp>
      <p:sp>
        <p:nvSpPr>
          <p:cNvPr id="12" name="Shape 7"/>
          <p:cNvSpPr/>
          <p:nvPr/>
        </p:nvSpPr>
        <p:spPr>
          <a:xfrm>
            <a:off x="548640" y="5074920"/>
            <a:ext cx="128016" cy="128016"/>
          </a:xfrm>
          <a:prstGeom prst="ellipse">
            <a:avLst/>
          </a:prstGeom>
          <a:solidFill>
            <a:srgbClr val="2E6BE6"/>
          </a:solidFill>
          <a:ln/>
        </p:spPr>
      </p:sp>
      <p:pic>
        <p:nvPicPr>
          <p:cNvPr id="13" name="Image 3" descr="ic/check_w.png">    </p:cNvPr>
          <p:cNvPicPr>
            <a:picLocks noChangeAspect="1"/>
          </p:cNvPicPr>
          <p:nvPr/>
        </p:nvPicPr>
        <p:blipFill>
          <a:blip r:embed="rId4"/>
          <a:stretch>
            <a:fillRect/>
          </a:stretch>
        </p:blipFill>
        <p:spPr>
          <a:xfrm>
            <a:off x="571500" y="5097780"/>
            <a:ext cx="82296" cy="82296"/>
          </a:xfrm>
          <a:prstGeom prst="rect">
            <a:avLst/>
          </a:prstGeom>
        </p:spPr>
      </p:pic>
      <p:sp>
        <p:nvSpPr>
          <p:cNvPr id="14" name="Text 8"/>
          <p:cNvSpPr/>
          <p:nvPr/>
        </p:nvSpPr>
        <p:spPr>
          <a:xfrm>
            <a:off x="804672" y="4983480"/>
            <a:ext cx="5596128" cy="310896"/>
          </a:xfrm>
          <a:prstGeom prst="rect">
            <a:avLst/>
          </a:prstGeom>
          <a:noFill/>
          <a:ln/>
        </p:spPr>
        <p:txBody>
          <a:bodyPr wrap="square" lIns="0" tIns="0" rIns="0" bIns="0" rtlCol="0" anchor="ctr"/>
          <a:lstStyle/>
          <a:p>
            <a:pPr algn="l" indent="0" marL="0">
              <a:buNone/>
            </a:pPr>
            <a:r>
              <a:rPr lang="en-US" sz="1150" dirty="0">
                <a:solidFill>
                  <a:srgbClr val="14233E"/>
                </a:solidFill>
                <a:latin typeface="Calibri" pitchFamily="34" charset="0"/>
                <a:ea typeface="Calibri" pitchFamily="34" charset="-122"/>
                <a:cs typeface="Calibri" pitchFamily="34" charset="-120"/>
              </a:rPr>
              <a:t>Báo cáo thông minh (BI) &amp; dashboard trực quan</a:t>
            </a:r>
            <a:endParaRPr lang="en-US" sz="1150" dirty="0"/>
          </a:p>
        </p:txBody>
      </p:sp>
      <p:sp>
        <p:nvSpPr>
          <p:cNvPr id="15" name="Shape 9"/>
          <p:cNvSpPr/>
          <p:nvPr/>
        </p:nvSpPr>
        <p:spPr>
          <a:xfrm>
            <a:off x="548640" y="5532120"/>
            <a:ext cx="128016" cy="128016"/>
          </a:xfrm>
          <a:prstGeom prst="ellipse">
            <a:avLst/>
          </a:prstGeom>
          <a:solidFill>
            <a:srgbClr val="2E6BE6"/>
          </a:solidFill>
          <a:ln/>
        </p:spPr>
      </p:sp>
      <p:pic>
        <p:nvPicPr>
          <p:cNvPr id="16" name="Image 4" descr="ic/check_w.png">    </p:cNvPr>
          <p:cNvPicPr>
            <a:picLocks noChangeAspect="1"/>
          </p:cNvPicPr>
          <p:nvPr/>
        </p:nvPicPr>
        <p:blipFill>
          <a:blip r:embed="rId5"/>
          <a:stretch>
            <a:fillRect/>
          </a:stretch>
        </p:blipFill>
        <p:spPr>
          <a:xfrm>
            <a:off x="571500" y="5554980"/>
            <a:ext cx="82296" cy="82296"/>
          </a:xfrm>
          <a:prstGeom prst="rect">
            <a:avLst/>
          </a:prstGeom>
        </p:spPr>
      </p:pic>
      <p:sp>
        <p:nvSpPr>
          <p:cNvPr id="17" name="Text 10"/>
          <p:cNvSpPr/>
          <p:nvPr/>
        </p:nvSpPr>
        <p:spPr>
          <a:xfrm>
            <a:off x="804672" y="5440680"/>
            <a:ext cx="5596128" cy="310896"/>
          </a:xfrm>
          <a:prstGeom prst="rect">
            <a:avLst/>
          </a:prstGeom>
          <a:noFill/>
          <a:ln/>
        </p:spPr>
        <p:txBody>
          <a:bodyPr wrap="square" lIns="0" tIns="0" rIns="0" bIns="0" rtlCol="0" anchor="ctr"/>
          <a:lstStyle/>
          <a:p>
            <a:pPr algn="l" indent="0" marL="0">
              <a:buNone/>
            </a:pPr>
            <a:r>
              <a:rPr lang="en-US" sz="1150" dirty="0">
                <a:solidFill>
                  <a:srgbClr val="14233E"/>
                </a:solidFill>
                <a:latin typeface="Calibri" pitchFamily="34" charset="0"/>
                <a:ea typeface="Calibri" pitchFamily="34" charset="-122"/>
                <a:cs typeface="Calibri" pitchFamily="34" charset="-120"/>
              </a:rPr>
              <a:t>Phân tích &amp; AI dự đoán xu hướng, bất thường</a:t>
            </a:r>
            <a:endParaRPr lang="en-US" sz="1150" dirty="0"/>
          </a:p>
        </p:txBody>
      </p:sp>
      <p:sp>
        <p:nvSpPr>
          <p:cNvPr id="18" name="Shape 11"/>
          <p:cNvSpPr/>
          <p:nvPr/>
        </p:nvSpPr>
        <p:spPr>
          <a:xfrm>
            <a:off x="548640" y="5989320"/>
            <a:ext cx="128016" cy="128016"/>
          </a:xfrm>
          <a:prstGeom prst="ellipse">
            <a:avLst/>
          </a:prstGeom>
          <a:solidFill>
            <a:srgbClr val="2E6BE6"/>
          </a:solidFill>
          <a:ln/>
        </p:spPr>
      </p:sp>
      <p:pic>
        <p:nvPicPr>
          <p:cNvPr id="19" name="Image 5" descr="ic/check_w.png">    </p:cNvPr>
          <p:cNvPicPr>
            <a:picLocks noChangeAspect="1"/>
          </p:cNvPicPr>
          <p:nvPr/>
        </p:nvPicPr>
        <p:blipFill>
          <a:blip r:embed="rId6"/>
          <a:stretch>
            <a:fillRect/>
          </a:stretch>
        </p:blipFill>
        <p:spPr>
          <a:xfrm>
            <a:off x="571500" y="6012180"/>
            <a:ext cx="82296" cy="82296"/>
          </a:xfrm>
          <a:prstGeom prst="rect">
            <a:avLst/>
          </a:prstGeom>
        </p:spPr>
      </p:pic>
      <p:sp>
        <p:nvSpPr>
          <p:cNvPr id="20" name="Text 12"/>
          <p:cNvSpPr/>
          <p:nvPr/>
        </p:nvSpPr>
        <p:spPr>
          <a:xfrm>
            <a:off x="804672" y="5897880"/>
            <a:ext cx="5596128" cy="310896"/>
          </a:xfrm>
          <a:prstGeom prst="rect">
            <a:avLst/>
          </a:prstGeom>
          <a:noFill/>
          <a:ln/>
        </p:spPr>
        <p:txBody>
          <a:bodyPr wrap="square" lIns="0" tIns="0" rIns="0" bIns="0" rtlCol="0" anchor="ctr"/>
          <a:lstStyle/>
          <a:p>
            <a:pPr algn="l" indent="0" marL="0">
              <a:buNone/>
            </a:pPr>
            <a:r>
              <a:rPr lang="en-US" sz="1150" dirty="0">
                <a:solidFill>
                  <a:srgbClr val="14233E"/>
                </a:solidFill>
                <a:latin typeface="Calibri" pitchFamily="34" charset="0"/>
                <a:ea typeface="Calibri" pitchFamily="34" charset="-122"/>
                <a:cs typeface="Calibri" pitchFamily="34" charset="-120"/>
              </a:rPr>
              <a:t>Tối ưu tồn kho, cá nhân hoá trải nghiệm</a:t>
            </a:r>
            <a:endParaRPr lang="en-US" sz="1150" dirty="0"/>
          </a:p>
        </p:txBody>
      </p:sp>
      <p:sp>
        <p:nvSpPr>
          <p:cNvPr id="21" name="Shape 13"/>
          <p:cNvSpPr/>
          <p:nvPr/>
        </p:nvSpPr>
        <p:spPr>
          <a:xfrm>
            <a:off x="6858000" y="1874520"/>
            <a:ext cx="4782312" cy="4160520"/>
          </a:xfrm>
          <a:prstGeom prst="roundRect">
            <a:avLst>
              <a:gd name="adj" fmla="val 2637"/>
            </a:avLst>
          </a:prstGeom>
          <a:solidFill>
            <a:srgbClr val="EAF2FD"/>
          </a:solidFill>
          <a:ln/>
        </p:spPr>
      </p:sp>
      <p:sp>
        <p:nvSpPr>
          <p:cNvPr id="22" name="Text 14"/>
          <p:cNvSpPr/>
          <p:nvPr/>
        </p:nvSpPr>
        <p:spPr>
          <a:xfrm>
            <a:off x="7242048" y="2148840"/>
            <a:ext cx="4014216" cy="329184"/>
          </a:xfrm>
          <a:prstGeom prst="rect">
            <a:avLst/>
          </a:prstGeom>
          <a:noFill/>
          <a:ln/>
        </p:spPr>
        <p:txBody>
          <a:bodyPr wrap="square" lIns="0" tIns="0" rIns="0" bIns="0" rtlCol="0" anchor="ctr"/>
          <a:lstStyle/>
          <a:p>
            <a:pPr algn="l" indent="0" marL="0">
              <a:buNone/>
            </a:pPr>
            <a:r>
              <a:rPr lang="en-US" sz="1250" b="1" dirty="0">
                <a:solidFill>
                  <a:srgbClr val="14233E"/>
                </a:solidFill>
                <a:latin typeface="Trebuchet MS" pitchFamily="34" charset="0"/>
                <a:ea typeface="Trebuchet MS" pitchFamily="34" charset="-122"/>
                <a:cs typeface="Trebuchet MS" pitchFamily="34" charset="-120"/>
              </a:rPr>
              <a:t>TỪ DỮ LIỆU ĐẾN GIÁ TRỊ</a:t>
            </a:r>
            <a:endParaRPr lang="en-US" sz="1250" dirty="0"/>
          </a:p>
        </p:txBody>
      </p:sp>
      <p:sp>
        <p:nvSpPr>
          <p:cNvPr id="23" name="Shape 15"/>
          <p:cNvSpPr/>
          <p:nvPr/>
        </p:nvSpPr>
        <p:spPr>
          <a:xfrm>
            <a:off x="7242048" y="2697480"/>
            <a:ext cx="4014216" cy="713232"/>
          </a:xfrm>
          <a:prstGeom prst="roundRect">
            <a:avLst>
              <a:gd name="adj" fmla="val 10256"/>
            </a:avLst>
          </a:prstGeom>
          <a:solidFill>
            <a:srgbClr val="FFFFFF"/>
          </a:solidFill>
          <a:ln w="12700">
            <a:solidFill>
              <a:srgbClr val="E1E9F5"/>
            </a:solidFill>
            <a:prstDash val="solid"/>
          </a:ln>
        </p:spPr>
      </p:sp>
      <p:sp>
        <p:nvSpPr>
          <p:cNvPr id="24" name="Shape 16"/>
          <p:cNvSpPr/>
          <p:nvPr/>
        </p:nvSpPr>
        <p:spPr>
          <a:xfrm>
            <a:off x="7406640" y="2843784"/>
            <a:ext cx="420624" cy="420624"/>
          </a:xfrm>
          <a:prstGeom prst="roundRect">
            <a:avLst>
              <a:gd name="adj" fmla="val 28000"/>
            </a:avLst>
          </a:prstGeom>
          <a:solidFill>
            <a:srgbClr val="2E6BE6"/>
          </a:solidFill>
          <a:ln/>
        </p:spPr>
      </p:sp>
      <p:pic>
        <p:nvPicPr>
          <p:cNvPr id="25" name="Image 6" descr="ic/db_w.png">    </p:cNvPr>
          <p:cNvPicPr>
            <a:picLocks noChangeAspect="1"/>
          </p:cNvPicPr>
          <p:nvPr/>
        </p:nvPicPr>
        <p:blipFill>
          <a:blip r:embed="rId7"/>
          <a:stretch>
            <a:fillRect/>
          </a:stretch>
        </p:blipFill>
        <p:spPr>
          <a:xfrm>
            <a:off x="7516002" y="2953146"/>
            <a:ext cx="201900" cy="201900"/>
          </a:xfrm>
          <a:prstGeom prst="rect">
            <a:avLst/>
          </a:prstGeom>
        </p:spPr>
      </p:pic>
      <p:sp>
        <p:nvSpPr>
          <p:cNvPr id="26" name="Text 17"/>
          <p:cNvSpPr/>
          <p:nvPr/>
        </p:nvSpPr>
        <p:spPr>
          <a:xfrm>
            <a:off x="8001000" y="2788920"/>
            <a:ext cx="3182112" cy="292608"/>
          </a:xfrm>
          <a:prstGeom prst="rect">
            <a:avLst/>
          </a:prstGeom>
          <a:noFill/>
          <a:ln/>
        </p:spPr>
        <p:txBody>
          <a:bodyPr wrap="square" lIns="0" tIns="0" rIns="0" bIns="0" rtlCol="0" anchor="ctr"/>
          <a:lstStyle/>
          <a:p>
            <a:pPr algn="l" indent="0" marL="0">
              <a:buNone/>
            </a:pPr>
            <a:r>
              <a:rPr lang="en-US" sz="1250" b="1" dirty="0">
                <a:solidFill>
                  <a:srgbClr val="14233E"/>
                </a:solidFill>
                <a:latin typeface="Trebuchet MS" pitchFamily="34" charset="0"/>
                <a:ea typeface="Trebuchet MS" pitchFamily="34" charset="-122"/>
                <a:cs typeface="Trebuchet MS" pitchFamily="34" charset="-120"/>
              </a:rPr>
              <a:t>Nền tảng dữ liệu</a:t>
            </a:r>
            <a:endParaRPr lang="en-US" sz="1250" dirty="0"/>
          </a:p>
        </p:txBody>
      </p:sp>
      <p:sp>
        <p:nvSpPr>
          <p:cNvPr id="27" name="Text 18"/>
          <p:cNvSpPr/>
          <p:nvPr/>
        </p:nvSpPr>
        <p:spPr>
          <a:xfrm>
            <a:off x="8001000" y="3063240"/>
            <a:ext cx="3182112" cy="274320"/>
          </a:xfrm>
          <a:prstGeom prst="rect">
            <a:avLst/>
          </a:prstGeom>
          <a:noFill/>
          <a:ln/>
        </p:spPr>
        <p:txBody>
          <a:bodyPr wrap="square" lIns="0" tIns="0" rIns="0" bIns="0" rtlCol="0" anchor="ctr"/>
          <a:lstStyle/>
          <a:p>
            <a:pPr algn="l" indent="0" marL="0">
              <a:buNone/>
            </a:pPr>
            <a:r>
              <a:rPr lang="en-US" sz="1000" dirty="0">
                <a:solidFill>
                  <a:srgbClr val="5B6C88"/>
                </a:solidFill>
                <a:latin typeface="Calibri" pitchFamily="34" charset="0"/>
                <a:ea typeface="Calibri" pitchFamily="34" charset="-122"/>
                <a:cs typeface="Calibri" pitchFamily="34" charset="-120"/>
              </a:rPr>
              <a:t>Thu thập &amp; chuẩn hoá</a:t>
            </a:r>
            <a:endParaRPr lang="en-US" sz="1000" dirty="0"/>
          </a:p>
        </p:txBody>
      </p:sp>
      <p:sp>
        <p:nvSpPr>
          <p:cNvPr id="28" name="Shape 19"/>
          <p:cNvSpPr/>
          <p:nvPr/>
        </p:nvSpPr>
        <p:spPr>
          <a:xfrm>
            <a:off x="7242048" y="3538728"/>
            <a:ext cx="4014216" cy="713232"/>
          </a:xfrm>
          <a:prstGeom prst="roundRect">
            <a:avLst>
              <a:gd name="adj" fmla="val 10256"/>
            </a:avLst>
          </a:prstGeom>
          <a:solidFill>
            <a:srgbClr val="FFFFFF"/>
          </a:solidFill>
          <a:ln w="12700">
            <a:solidFill>
              <a:srgbClr val="E1E9F5"/>
            </a:solidFill>
            <a:prstDash val="solid"/>
          </a:ln>
        </p:spPr>
      </p:sp>
      <p:sp>
        <p:nvSpPr>
          <p:cNvPr id="29" name="Shape 20"/>
          <p:cNvSpPr/>
          <p:nvPr/>
        </p:nvSpPr>
        <p:spPr>
          <a:xfrm>
            <a:off x="7406640" y="3685032"/>
            <a:ext cx="420624" cy="420624"/>
          </a:xfrm>
          <a:prstGeom prst="roundRect">
            <a:avLst>
              <a:gd name="adj" fmla="val 28000"/>
            </a:avLst>
          </a:prstGeom>
          <a:solidFill>
            <a:srgbClr val="2E6BE6"/>
          </a:solidFill>
          <a:ln/>
        </p:spPr>
      </p:sp>
      <p:pic>
        <p:nvPicPr>
          <p:cNvPr id="30" name="Image 7" descr="ic/ddriven_w.png">    </p:cNvPr>
          <p:cNvPicPr>
            <a:picLocks noChangeAspect="1"/>
          </p:cNvPicPr>
          <p:nvPr/>
        </p:nvPicPr>
        <p:blipFill>
          <a:blip r:embed="rId8"/>
          <a:stretch>
            <a:fillRect/>
          </a:stretch>
        </p:blipFill>
        <p:spPr>
          <a:xfrm>
            <a:off x="7516002" y="3794394"/>
            <a:ext cx="201900" cy="201900"/>
          </a:xfrm>
          <a:prstGeom prst="rect">
            <a:avLst/>
          </a:prstGeom>
        </p:spPr>
      </p:pic>
      <p:sp>
        <p:nvSpPr>
          <p:cNvPr id="31" name="Text 21"/>
          <p:cNvSpPr/>
          <p:nvPr/>
        </p:nvSpPr>
        <p:spPr>
          <a:xfrm>
            <a:off x="8001000" y="3630168"/>
            <a:ext cx="3182112" cy="292608"/>
          </a:xfrm>
          <a:prstGeom prst="rect">
            <a:avLst/>
          </a:prstGeom>
          <a:noFill/>
          <a:ln/>
        </p:spPr>
        <p:txBody>
          <a:bodyPr wrap="square" lIns="0" tIns="0" rIns="0" bIns="0" rtlCol="0" anchor="ctr"/>
          <a:lstStyle/>
          <a:p>
            <a:pPr algn="l" indent="0" marL="0">
              <a:buNone/>
            </a:pPr>
            <a:r>
              <a:rPr lang="en-US" sz="1250" b="1" dirty="0">
                <a:solidFill>
                  <a:srgbClr val="14233E"/>
                </a:solidFill>
                <a:latin typeface="Trebuchet MS" pitchFamily="34" charset="0"/>
                <a:ea typeface="Trebuchet MS" pitchFamily="34" charset="-122"/>
                <a:cs typeface="Trebuchet MS" pitchFamily="34" charset="-120"/>
              </a:rPr>
              <a:t>Dashboard BI</a:t>
            </a:r>
            <a:endParaRPr lang="en-US" sz="1250" dirty="0"/>
          </a:p>
        </p:txBody>
      </p:sp>
      <p:sp>
        <p:nvSpPr>
          <p:cNvPr id="32" name="Text 22"/>
          <p:cNvSpPr/>
          <p:nvPr/>
        </p:nvSpPr>
        <p:spPr>
          <a:xfrm>
            <a:off x="8001000" y="3904488"/>
            <a:ext cx="3182112" cy="274320"/>
          </a:xfrm>
          <a:prstGeom prst="rect">
            <a:avLst/>
          </a:prstGeom>
          <a:noFill/>
          <a:ln/>
        </p:spPr>
        <p:txBody>
          <a:bodyPr wrap="square" lIns="0" tIns="0" rIns="0" bIns="0" rtlCol="0" anchor="ctr"/>
          <a:lstStyle/>
          <a:p>
            <a:pPr algn="l" indent="0" marL="0">
              <a:buNone/>
            </a:pPr>
            <a:r>
              <a:rPr lang="en-US" sz="1000" dirty="0">
                <a:solidFill>
                  <a:srgbClr val="5B6C88"/>
                </a:solidFill>
                <a:latin typeface="Calibri" pitchFamily="34" charset="0"/>
                <a:ea typeface="Calibri" pitchFamily="34" charset="-122"/>
                <a:cs typeface="Calibri" pitchFamily="34" charset="-120"/>
              </a:rPr>
              <a:t>Trực quan theo thời gian thực</a:t>
            </a:r>
            <a:endParaRPr lang="en-US" sz="1000" dirty="0"/>
          </a:p>
        </p:txBody>
      </p:sp>
      <p:sp>
        <p:nvSpPr>
          <p:cNvPr id="33" name="Shape 23"/>
          <p:cNvSpPr/>
          <p:nvPr/>
        </p:nvSpPr>
        <p:spPr>
          <a:xfrm>
            <a:off x="7242048" y="4379976"/>
            <a:ext cx="4014216" cy="713232"/>
          </a:xfrm>
          <a:prstGeom prst="roundRect">
            <a:avLst>
              <a:gd name="adj" fmla="val 10256"/>
            </a:avLst>
          </a:prstGeom>
          <a:solidFill>
            <a:srgbClr val="FFFFFF"/>
          </a:solidFill>
          <a:ln w="12700">
            <a:solidFill>
              <a:srgbClr val="E1E9F5"/>
            </a:solidFill>
            <a:prstDash val="solid"/>
          </a:ln>
        </p:spPr>
      </p:sp>
      <p:sp>
        <p:nvSpPr>
          <p:cNvPr id="34" name="Shape 24"/>
          <p:cNvSpPr/>
          <p:nvPr/>
        </p:nvSpPr>
        <p:spPr>
          <a:xfrm>
            <a:off x="7406640" y="4526280"/>
            <a:ext cx="420624" cy="420624"/>
          </a:xfrm>
          <a:prstGeom prst="roundRect">
            <a:avLst>
              <a:gd name="adj" fmla="val 28000"/>
            </a:avLst>
          </a:prstGeom>
          <a:solidFill>
            <a:srgbClr val="2E6BE6"/>
          </a:solidFill>
          <a:ln/>
        </p:spPr>
      </p:sp>
      <p:pic>
        <p:nvPicPr>
          <p:cNvPr id="35" name="Image 8" descr="ic/pred_w.png">    </p:cNvPr>
          <p:cNvPicPr>
            <a:picLocks noChangeAspect="1"/>
          </p:cNvPicPr>
          <p:nvPr/>
        </p:nvPicPr>
        <p:blipFill>
          <a:blip r:embed="rId9"/>
          <a:stretch>
            <a:fillRect/>
          </a:stretch>
        </p:blipFill>
        <p:spPr>
          <a:xfrm>
            <a:off x="7516002" y="4635642"/>
            <a:ext cx="201900" cy="201900"/>
          </a:xfrm>
          <a:prstGeom prst="rect">
            <a:avLst/>
          </a:prstGeom>
        </p:spPr>
      </p:pic>
      <p:sp>
        <p:nvSpPr>
          <p:cNvPr id="36" name="Text 25"/>
          <p:cNvSpPr/>
          <p:nvPr/>
        </p:nvSpPr>
        <p:spPr>
          <a:xfrm>
            <a:off x="8001000" y="4471416"/>
            <a:ext cx="3182112" cy="292608"/>
          </a:xfrm>
          <a:prstGeom prst="rect">
            <a:avLst/>
          </a:prstGeom>
          <a:noFill/>
          <a:ln/>
        </p:spPr>
        <p:txBody>
          <a:bodyPr wrap="square" lIns="0" tIns="0" rIns="0" bIns="0" rtlCol="0" anchor="ctr"/>
          <a:lstStyle/>
          <a:p>
            <a:pPr algn="l" indent="0" marL="0">
              <a:buNone/>
            </a:pPr>
            <a:r>
              <a:rPr lang="en-US" sz="1250" b="1" dirty="0">
                <a:solidFill>
                  <a:srgbClr val="14233E"/>
                </a:solidFill>
                <a:latin typeface="Trebuchet MS" pitchFamily="34" charset="0"/>
                <a:ea typeface="Trebuchet MS" pitchFamily="34" charset="-122"/>
                <a:cs typeface="Trebuchet MS" pitchFamily="34" charset="-120"/>
              </a:rPr>
              <a:t>AI dự đoán</a:t>
            </a:r>
            <a:endParaRPr lang="en-US" sz="1250" dirty="0"/>
          </a:p>
        </p:txBody>
      </p:sp>
      <p:sp>
        <p:nvSpPr>
          <p:cNvPr id="37" name="Text 26"/>
          <p:cNvSpPr/>
          <p:nvPr/>
        </p:nvSpPr>
        <p:spPr>
          <a:xfrm>
            <a:off x="8001000" y="4745736"/>
            <a:ext cx="3182112" cy="274320"/>
          </a:xfrm>
          <a:prstGeom prst="rect">
            <a:avLst/>
          </a:prstGeom>
          <a:noFill/>
          <a:ln/>
        </p:spPr>
        <p:txBody>
          <a:bodyPr wrap="square" lIns="0" tIns="0" rIns="0" bIns="0" rtlCol="0" anchor="ctr"/>
          <a:lstStyle/>
          <a:p>
            <a:pPr algn="l" indent="0" marL="0">
              <a:buNone/>
            </a:pPr>
            <a:r>
              <a:rPr lang="en-US" sz="1000" dirty="0">
                <a:solidFill>
                  <a:srgbClr val="5B6C88"/>
                </a:solidFill>
                <a:latin typeface="Calibri" pitchFamily="34" charset="0"/>
                <a:ea typeface="Calibri" pitchFamily="34" charset="-122"/>
                <a:cs typeface="Calibri" pitchFamily="34" charset="-120"/>
              </a:rPr>
              <a:t>Dự báo &amp; cảnh báo sớm</a:t>
            </a:r>
            <a:endParaRPr lang="en-US" sz="1000" dirty="0"/>
          </a:p>
        </p:txBody>
      </p:sp>
      <p:sp>
        <p:nvSpPr>
          <p:cNvPr id="38" name="Shape 27"/>
          <p:cNvSpPr/>
          <p:nvPr/>
        </p:nvSpPr>
        <p:spPr>
          <a:xfrm>
            <a:off x="548640" y="6437376"/>
            <a:ext cx="11091672" cy="0"/>
          </a:xfrm>
          <a:prstGeom prst="line">
            <a:avLst/>
          </a:prstGeom>
          <a:noFill/>
          <a:ln w="12700">
            <a:solidFill>
              <a:srgbClr val="E1E9F5"/>
            </a:solidFill>
            <a:prstDash val="solid"/>
          </a:ln>
        </p:spPr>
      </p:sp>
      <p:sp>
        <p:nvSpPr>
          <p:cNvPr id="39" name="Text 28"/>
          <p:cNvSpPr/>
          <p:nvPr/>
        </p:nvSpPr>
        <p:spPr>
          <a:xfrm>
            <a:off x="548640" y="6492240"/>
            <a:ext cx="6400800" cy="274320"/>
          </a:xfrm>
          <a:prstGeom prst="rect">
            <a:avLst/>
          </a:prstGeom>
          <a:noFill/>
          <a:ln/>
        </p:spPr>
        <p:txBody>
          <a:bodyPr wrap="square" lIns="0" tIns="0" rIns="0" bIns="0" rtlCol="0" anchor="ctr"/>
          <a:lstStyle/>
          <a:p>
            <a:pPr algn="l" indent="0" marL="0">
              <a:buNone/>
            </a:pPr>
            <a:r>
              <a:rPr lang="en-US" sz="850" b="1" spc="50" kern="0" dirty="0">
                <a:solidFill>
                  <a:srgbClr val="5B6C88"/>
                </a:solidFill>
                <a:latin typeface="Trebuchet MS" pitchFamily="34" charset="0"/>
                <a:ea typeface="Trebuchet MS" pitchFamily="34" charset="-122"/>
                <a:cs typeface="Trebuchet MS" pitchFamily="34" charset="-120"/>
              </a:rPr>
              <a:t>PKH TECH · Beyond Technology, Beyond Tomorrow</a:t>
            </a:r>
            <a:endParaRPr lang="en-US" sz="850" dirty="0"/>
          </a:p>
        </p:txBody>
      </p:sp>
      <p:sp>
        <p:nvSpPr>
          <p:cNvPr id="40" name="Text 29"/>
          <p:cNvSpPr/>
          <p:nvPr/>
        </p:nvSpPr>
        <p:spPr>
          <a:xfrm>
            <a:off x="8869680" y="6492240"/>
            <a:ext cx="2770632" cy="274320"/>
          </a:xfrm>
          <a:prstGeom prst="rect">
            <a:avLst/>
          </a:prstGeom>
          <a:noFill/>
          <a:ln/>
        </p:spPr>
        <p:txBody>
          <a:bodyPr wrap="square" lIns="0" tIns="0" rIns="0" bIns="0" rtlCol="0" anchor="ctr"/>
          <a:lstStyle/>
          <a:p>
            <a:pPr algn="r" indent="0" marL="0">
              <a:buNone/>
            </a:pPr>
            <a:r>
              <a:rPr lang="en-US" sz="850" b="1" dirty="0">
                <a:solidFill>
                  <a:srgbClr val="5B6C88"/>
                </a:solidFill>
                <a:latin typeface="Trebuchet MS" pitchFamily="34" charset="0"/>
                <a:ea typeface="Trebuchet MS" pitchFamily="34" charset="-122"/>
                <a:cs typeface="Trebuchet MS" pitchFamily="34" charset="-120"/>
              </a:rPr>
              <a:t>09 / 20</a:t>
            </a:r>
            <a:endParaRPr lang="en-US" sz="8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PKH Tech — Hồ sơ năng lực &amp; Dịch vụ</dc:title>
  <dc:subject>PptxGenJS Presentation</dc:subject>
  <dc:creator>PKH Tech</dc:creator>
  <cp:lastModifiedBy>PKH Tech</cp:lastModifiedBy>
  <cp:revision>1</cp:revision>
  <dcterms:created xsi:type="dcterms:W3CDTF">2026-07-09T11:39:23Z</dcterms:created>
  <dcterms:modified xsi:type="dcterms:W3CDTF">2026-07-09T11:39:23Z</dcterms:modified>
</cp:coreProperties>
</file>